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Lato-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Lato-italic.fntdata"/><Relationship Id="rId16" Type="http://schemas.openxmlformats.org/officeDocument/2006/relationships/slide" Target="slides/slide12.xml"/><Relationship Id="rId38" Type="http://schemas.openxmlformats.org/officeDocument/2006/relationships/font" Target="fonts/La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e1a9693a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e1a9693a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e1a9693a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e1a9693a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e1a9693a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e1a9693a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e1a9693a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e1a9693a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e1a9693a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e1a9693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e1a9693a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e1a9693a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e1a9693a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e1a9693a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e1a9693a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e1a9693a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e1a9693a2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e1a9693a2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e1a9693a2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e1a9693a2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e1a9693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e1a9693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e1a9693a2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e1a9693a2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e1a9693a2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e1a9693a2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e1a9693a2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e1a9693a2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e1a9693a2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e1a9693a2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e1a9693a2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e1a9693a2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e1a9693a2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e1a9693a2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e1a9693a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e1a9693a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e1a9693a2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e1a9693a2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e1a9693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e1a9693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e1a9693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e1a9693a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e1a9693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e1a9693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e1a9693a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e1a9693a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e1a9693a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e1a9693a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e1a9693a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e1a9693a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e1a9693a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e1a9693a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e1a9693a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e1a9693a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6.pn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hyperlink" Target="https://www.arduino.c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gif"/><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peteletrica.uff.br/wp-content/uploads/2014/07/Apostila-de-introdu%C3%A7%C3%A3o-ao-Arduino11.pdf" TargetMode="External"/><Relationship Id="rId4" Type="http://schemas.openxmlformats.org/officeDocument/2006/relationships/hyperlink" Target="https://www.filipeflop.com/blog/o-que-e-arduino/" TargetMode="External"/><Relationship Id="rId5" Type="http://schemas.openxmlformats.org/officeDocument/2006/relationships/hyperlink" Target="https://eletronicapratica.com/arduino/historia-do-arduino/" TargetMode="External"/><Relationship Id="rId6" Type="http://schemas.openxmlformats.org/officeDocument/2006/relationships/hyperlink" Target="https://eletronicaparaartistas.com.br/arduino-1-introducao/" TargetMode="External"/><Relationship Id="rId7" Type="http://schemas.openxmlformats.org/officeDocument/2006/relationships/hyperlink" Target="https://www.google.com.br/imghp?hl=pt-BR&amp;tab=w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UoBUXOOdLXY" TargetMode="Externa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257875" y="691975"/>
            <a:ext cx="5017500" cy="15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solidFill>
                  <a:srgbClr val="1155CC"/>
                </a:solidFill>
              </a:rPr>
              <a:t>INTRODUÇÃO AO ARDUINO</a:t>
            </a:r>
            <a:endParaRPr>
              <a:solidFill>
                <a:srgbClr val="1155CC"/>
              </a:solidFill>
            </a:endParaRPr>
          </a:p>
        </p:txBody>
      </p:sp>
      <p:pic>
        <p:nvPicPr>
          <p:cNvPr id="135" name="Google Shape;135;p13"/>
          <p:cNvPicPr preferRelativeResize="0"/>
          <p:nvPr/>
        </p:nvPicPr>
        <p:blipFill>
          <a:blip r:embed="rId3">
            <a:alphaModFix/>
          </a:blip>
          <a:stretch>
            <a:fillRect/>
          </a:stretch>
        </p:blipFill>
        <p:spPr>
          <a:xfrm>
            <a:off x="5668775" y="2687725"/>
            <a:ext cx="3475224" cy="24557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22"/>
          <p:cNvPicPr preferRelativeResize="0"/>
          <p:nvPr/>
        </p:nvPicPr>
        <p:blipFill>
          <a:blip r:embed="rId3">
            <a:alphaModFix/>
          </a:blip>
          <a:stretch>
            <a:fillRect/>
          </a:stretch>
        </p:blipFill>
        <p:spPr>
          <a:xfrm>
            <a:off x="-1" y="175600"/>
            <a:ext cx="4115924" cy="3274276"/>
          </a:xfrm>
          <a:prstGeom prst="rect">
            <a:avLst/>
          </a:prstGeom>
          <a:noFill/>
          <a:ln>
            <a:noFill/>
          </a:ln>
        </p:spPr>
      </p:pic>
      <p:sp>
        <p:nvSpPr>
          <p:cNvPr id="191" name="Google Shape;191;p22"/>
          <p:cNvSpPr txBox="1"/>
          <p:nvPr/>
        </p:nvSpPr>
        <p:spPr>
          <a:xfrm>
            <a:off x="313650" y="175600"/>
            <a:ext cx="15807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4A86E8"/>
                </a:solidFill>
              </a:rPr>
              <a:t>Arduino NANO</a:t>
            </a:r>
            <a:endParaRPr b="1">
              <a:solidFill>
                <a:srgbClr val="4A86E8"/>
              </a:solidFill>
            </a:endParaRPr>
          </a:p>
        </p:txBody>
      </p:sp>
      <p:pic>
        <p:nvPicPr>
          <p:cNvPr id="192" name="Google Shape;192;p22"/>
          <p:cNvPicPr preferRelativeResize="0"/>
          <p:nvPr/>
        </p:nvPicPr>
        <p:blipFill>
          <a:blip r:embed="rId4">
            <a:alphaModFix/>
          </a:blip>
          <a:stretch>
            <a:fillRect/>
          </a:stretch>
        </p:blipFill>
        <p:spPr>
          <a:xfrm>
            <a:off x="2247525" y="2270650"/>
            <a:ext cx="3848153" cy="2795699"/>
          </a:xfrm>
          <a:prstGeom prst="rect">
            <a:avLst/>
          </a:prstGeom>
          <a:noFill/>
          <a:ln>
            <a:noFill/>
          </a:ln>
        </p:spPr>
      </p:pic>
      <p:pic>
        <p:nvPicPr>
          <p:cNvPr id="193" name="Google Shape;193;p22"/>
          <p:cNvPicPr preferRelativeResize="0"/>
          <p:nvPr/>
        </p:nvPicPr>
        <p:blipFill>
          <a:blip r:embed="rId5">
            <a:alphaModFix/>
          </a:blip>
          <a:stretch>
            <a:fillRect/>
          </a:stretch>
        </p:blipFill>
        <p:spPr>
          <a:xfrm>
            <a:off x="4741175" y="114750"/>
            <a:ext cx="4317352" cy="2469526"/>
          </a:xfrm>
          <a:prstGeom prst="rect">
            <a:avLst/>
          </a:prstGeom>
          <a:noFill/>
          <a:ln>
            <a:noFill/>
          </a:ln>
        </p:spPr>
      </p:pic>
      <p:sp>
        <p:nvSpPr>
          <p:cNvPr id="194" name="Google Shape;194;p22"/>
          <p:cNvSpPr txBox="1"/>
          <p:nvPr/>
        </p:nvSpPr>
        <p:spPr>
          <a:xfrm>
            <a:off x="5005475" y="114750"/>
            <a:ext cx="18693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4A86E8"/>
                </a:solidFill>
              </a:rPr>
              <a:t>Arduino MEGA</a:t>
            </a:r>
            <a:endParaRPr b="1">
              <a:solidFill>
                <a:srgbClr val="4A86E8"/>
              </a:solidFill>
            </a:endParaRPr>
          </a:p>
        </p:txBody>
      </p:sp>
      <p:sp>
        <p:nvSpPr>
          <p:cNvPr id="195" name="Google Shape;195;p22"/>
          <p:cNvSpPr txBox="1"/>
          <p:nvPr/>
        </p:nvSpPr>
        <p:spPr>
          <a:xfrm>
            <a:off x="5030675" y="4401550"/>
            <a:ext cx="14427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4A86E8"/>
                </a:solidFill>
              </a:rPr>
              <a:t>Arduino UNO</a:t>
            </a:r>
            <a:endParaRPr b="1">
              <a:solidFill>
                <a:srgbClr val="4A86E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3"/>
          <p:cNvSpPr txBox="1"/>
          <p:nvPr/>
        </p:nvSpPr>
        <p:spPr>
          <a:xfrm>
            <a:off x="551975" y="0"/>
            <a:ext cx="32025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800">
                <a:solidFill>
                  <a:srgbClr val="4A86E8"/>
                </a:solidFill>
              </a:rPr>
              <a:t>Outras placas</a:t>
            </a:r>
            <a:endParaRPr b="1" sz="1800">
              <a:solidFill>
                <a:srgbClr val="4A86E8"/>
              </a:solidFill>
            </a:endParaRPr>
          </a:p>
        </p:txBody>
      </p:sp>
      <p:pic>
        <p:nvPicPr>
          <p:cNvPr id="201" name="Google Shape;201;p23"/>
          <p:cNvPicPr preferRelativeResize="0"/>
          <p:nvPr/>
        </p:nvPicPr>
        <p:blipFill>
          <a:blip r:embed="rId3">
            <a:alphaModFix/>
          </a:blip>
          <a:stretch>
            <a:fillRect/>
          </a:stretch>
        </p:blipFill>
        <p:spPr>
          <a:xfrm>
            <a:off x="655825" y="464175"/>
            <a:ext cx="7950124" cy="440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50550" y="0"/>
            <a:ext cx="7702800" cy="13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BR" sz="3600">
                <a:solidFill>
                  <a:srgbClr val="4A86E8"/>
                </a:solidFill>
              </a:rPr>
              <a:t>Como funciona o Arduino?</a:t>
            </a:r>
            <a:endParaRPr b="1" sz="3600">
              <a:solidFill>
                <a:srgbClr val="4A86E8"/>
              </a:solidFill>
            </a:endParaRPr>
          </a:p>
        </p:txBody>
      </p:sp>
      <p:sp>
        <p:nvSpPr>
          <p:cNvPr id="207" name="Google Shape;207;p24"/>
          <p:cNvSpPr txBox="1"/>
          <p:nvPr/>
        </p:nvSpPr>
        <p:spPr>
          <a:xfrm>
            <a:off x="150550" y="1066350"/>
            <a:ext cx="6347700" cy="37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3600"/>
              </a:spcAft>
              <a:buNone/>
            </a:pPr>
            <a:r>
              <a:rPr lang="pt-BR" sz="2000">
                <a:solidFill>
                  <a:srgbClr val="B7B7B7"/>
                </a:solidFill>
              </a:rPr>
              <a:t>O circuito do Arduino é composto de um </a:t>
            </a:r>
            <a:r>
              <a:rPr i="1" lang="pt-BR" sz="2000">
                <a:solidFill>
                  <a:srgbClr val="B7B7B7"/>
                </a:solidFill>
              </a:rPr>
              <a:t>microcontrolador </a:t>
            </a:r>
            <a:r>
              <a:rPr lang="pt-BR" sz="2000">
                <a:solidFill>
                  <a:srgbClr val="B7B7B7"/>
                </a:solidFill>
              </a:rPr>
              <a:t>programável montado em uma placa, onde é configurado para operar e oferecer acesso seguro aos seus pinos de </a:t>
            </a:r>
            <a:r>
              <a:rPr b="1" lang="pt-BR" sz="2000">
                <a:solidFill>
                  <a:srgbClr val="B7B7B7"/>
                </a:solidFill>
              </a:rPr>
              <a:t>entrada</a:t>
            </a:r>
            <a:r>
              <a:rPr lang="pt-BR" sz="2000">
                <a:solidFill>
                  <a:srgbClr val="B7B7B7"/>
                </a:solidFill>
              </a:rPr>
              <a:t> e </a:t>
            </a:r>
            <a:r>
              <a:rPr b="1" lang="pt-BR" sz="2000">
                <a:solidFill>
                  <a:srgbClr val="B7B7B7"/>
                </a:solidFill>
              </a:rPr>
              <a:t>saída</a:t>
            </a:r>
            <a:r>
              <a:rPr lang="pt-BR" sz="2000">
                <a:solidFill>
                  <a:srgbClr val="B7B7B7"/>
                </a:solidFill>
              </a:rPr>
              <a:t>. Um microcontrolador é como um mini-computador. Ele tem </a:t>
            </a:r>
            <a:r>
              <a:rPr b="1" lang="pt-BR" sz="2000">
                <a:solidFill>
                  <a:srgbClr val="B7B7B7"/>
                </a:solidFill>
              </a:rPr>
              <a:t>memória</a:t>
            </a:r>
            <a:r>
              <a:rPr lang="pt-BR" sz="2000">
                <a:solidFill>
                  <a:srgbClr val="B7B7B7"/>
                </a:solidFill>
              </a:rPr>
              <a:t>, uma unidade central de processamento (</a:t>
            </a:r>
            <a:r>
              <a:rPr b="1" lang="pt-BR" sz="2000">
                <a:solidFill>
                  <a:srgbClr val="B7B7B7"/>
                </a:solidFill>
              </a:rPr>
              <a:t>CPU</a:t>
            </a:r>
            <a:r>
              <a:rPr lang="pt-BR" sz="2000">
                <a:solidFill>
                  <a:srgbClr val="B7B7B7"/>
                </a:solidFill>
              </a:rPr>
              <a:t>), </a:t>
            </a:r>
            <a:r>
              <a:rPr b="1" lang="pt-BR" sz="2000">
                <a:solidFill>
                  <a:srgbClr val="B7B7B7"/>
                </a:solidFill>
              </a:rPr>
              <a:t>entradas</a:t>
            </a:r>
            <a:r>
              <a:rPr lang="pt-BR" sz="2000">
                <a:solidFill>
                  <a:srgbClr val="B7B7B7"/>
                </a:solidFill>
              </a:rPr>
              <a:t> e </a:t>
            </a:r>
            <a:r>
              <a:rPr b="1" lang="pt-BR" sz="2000">
                <a:solidFill>
                  <a:srgbClr val="B7B7B7"/>
                </a:solidFill>
              </a:rPr>
              <a:t>saídas</a:t>
            </a:r>
            <a:r>
              <a:rPr lang="pt-BR" sz="2000">
                <a:solidFill>
                  <a:srgbClr val="B7B7B7"/>
                </a:solidFill>
              </a:rPr>
              <a:t>. Os programas gravados na memória de um microcontrolador controlam os sinais (correntes e tensões) enviadas e recebidas em seus pinos de entrada e saída, permitindo receber sinais de sensores externos e controlar dispositivos.</a:t>
            </a:r>
            <a:endParaRPr sz="2000">
              <a:solidFill>
                <a:srgbClr val="B7B7B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5"/>
          <p:cNvSpPr txBox="1"/>
          <p:nvPr/>
        </p:nvSpPr>
        <p:spPr>
          <a:xfrm>
            <a:off x="1166700" y="225825"/>
            <a:ext cx="7828200" cy="368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3600"/>
              </a:spcAft>
              <a:buNone/>
            </a:pPr>
            <a:r>
              <a:rPr lang="pt-BR" sz="2000">
                <a:solidFill>
                  <a:srgbClr val="B7B7B7"/>
                </a:solidFill>
              </a:rPr>
              <a:t>As </a:t>
            </a:r>
            <a:r>
              <a:rPr b="1" lang="pt-BR" sz="2000">
                <a:solidFill>
                  <a:srgbClr val="B7B7B7"/>
                </a:solidFill>
              </a:rPr>
              <a:t>entradas</a:t>
            </a:r>
            <a:r>
              <a:rPr lang="pt-BR" sz="2000">
                <a:solidFill>
                  <a:srgbClr val="B7B7B7"/>
                </a:solidFill>
              </a:rPr>
              <a:t> do Arduino recebem </a:t>
            </a:r>
            <a:r>
              <a:rPr b="1" lang="pt-BR" sz="2000">
                <a:solidFill>
                  <a:srgbClr val="B7B7B7"/>
                </a:solidFill>
              </a:rPr>
              <a:t>dados</a:t>
            </a:r>
            <a:r>
              <a:rPr lang="pt-BR" sz="2000">
                <a:solidFill>
                  <a:srgbClr val="B7B7B7"/>
                </a:solidFill>
              </a:rPr>
              <a:t>, que podem ser pulsos, tensões e outros sinais elétricos que ele interpreta como dados </a:t>
            </a:r>
            <a:r>
              <a:rPr b="1" lang="pt-BR" sz="2000">
                <a:solidFill>
                  <a:srgbClr val="B7B7B7"/>
                </a:solidFill>
              </a:rPr>
              <a:t>digitais</a:t>
            </a:r>
            <a:r>
              <a:rPr lang="pt-BR" sz="2000">
                <a:solidFill>
                  <a:srgbClr val="B7B7B7"/>
                </a:solidFill>
              </a:rPr>
              <a:t> (dois estados lógicos: ligado/ALTO ou desligado/BAIXO) ou </a:t>
            </a:r>
            <a:r>
              <a:rPr b="1" lang="pt-BR" sz="2000">
                <a:solidFill>
                  <a:srgbClr val="B7B7B7"/>
                </a:solidFill>
              </a:rPr>
              <a:t>analógicos</a:t>
            </a:r>
            <a:r>
              <a:rPr lang="pt-BR" sz="2000">
                <a:solidFill>
                  <a:srgbClr val="B7B7B7"/>
                </a:solidFill>
              </a:rPr>
              <a:t> (valores que variam). Os geradores desses sinais podem ser chaves, potenciômetros, sensores de luz, som e temperatura, outros circuitos, dispositivos conectados a redes, etc. As </a:t>
            </a:r>
            <a:r>
              <a:rPr b="1" lang="pt-BR" sz="2000">
                <a:solidFill>
                  <a:srgbClr val="B7B7B7"/>
                </a:solidFill>
              </a:rPr>
              <a:t>saídas</a:t>
            </a:r>
            <a:r>
              <a:rPr lang="pt-BR" sz="2000">
                <a:solidFill>
                  <a:srgbClr val="B7B7B7"/>
                </a:solidFill>
              </a:rPr>
              <a:t> também produzem pulsos, tensões e sinais analógicos ou digitais, que podem ser usadas para diversas tarefas, como acender um LED, controlar um motor, ligar ou desligar um circuito, controlar um dispositivo externo, enviar um email.</a:t>
            </a:r>
            <a:endParaRPr sz="2000">
              <a:solidFill>
                <a:srgbClr val="B7B7B7"/>
              </a:solidFill>
            </a:endParaRPr>
          </a:p>
        </p:txBody>
      </p:sp>
      <p:pic>
        <p:nvPicPr>
          <p:cNvPr id="213" name="Google Shape;213;p25"/>
          <p:cNvPicPr preferRelativeResize="0"/>
          <p:nvPr/>
        </p:nvPicPr>
        <p:blipFill>
          <a:blip r:embed="rId3">
            <a:alphaModFix/>
          </a:blip>
          <a:stretch>
            <a:fillRect/>
          </a:stretch>
        </p:blipFill>
        <p:spPr>
          <a:xfrm>
            <a:off x="4938125" y="3634350"/>
            <a:ext cx="1499575" cy="1493575"/>
          </a:xfrm>
          <a:prstGeom prst="rect">
            <a:avLst/>
          </a:prstGeom>
          <a:noFill/>
          <a:ln>
            <a:noFill/>
          </a:ln>
        </p:spPr>
      </p:pic>
      <p:pic>
        <p:nvPicPr>
          <p:cNvPr id="214" name="Google Shape;214;p25"/>
          <p:cNvPicPr preferRelativeResize="0"/>
          <p:nvPr/>
        </p:nvPicPr>
        <p:blipFill rotWithShape="1">
          <a:blip r:embed="rId4">
            <a:alphaModFix/>
          </a:blip>
          <a:srcRect b="20485" l="0" r="0" t="18307"/>
          <a:stretch/>
        </p:blipFill>
        <p:spPr>
          <a:xfrm>
            <a:off x="2780400" y="3914013"/>
            <a:ext cx="1848775" cy="1179250"/>
          </a:xfrm>
          <a:prstGeom prst="rect">
            <a:avLst/>
          </a:prstGeom>
          <a:noFill/>
          <a:ln>
            <a:noFill/>
          </a:ln>
        </p:spPr>
      </p:pic>
      <p:pic>
        <p:nvPicPr>
          <p:cNvPr id="215" name="Google Shape;215;p25"/>
          <p:cNvPicPr preferRelativeResize="0"/>
          <p:nvPr/>
        </p:nvPicPr>
        <p:blipFill rotWithShape="1">
          <a:blip r:embed="rId5">
            <a:alphaModFix/>
          </a:blip>
          <a:srcRect b="0" l="12656" r="0" t="0"/>
          <a:stretch/>
        </p:blipFill>
        <p:spPr>
          <a:xfrm rot="4913597">
            <a:off x="-414275" y="1445637"/>
            <a:ext cx="2077149" cy="1248575"/>
          </a:xfrm>
          <a:prstGeom prst="rect">
            <a:avLst/>
          </a:prstGeom>
          <a:noFill/>
          <a:ln>
            <a:noFill/>
          </a:ln>
        </p:spPr>
      </p:pic>
      <p:pic>
        <p:nvPicPr>
          <p:cNvPr id="216" name="Google Shape;216;p25"/>
          <p:cNvPicPr preferRelativeResize="0"/>
          <p:nvPr/>
        </p:nvPicPr>
        <p:blipFill rotWithShape="1">
          <a:blip r:embed="rId6">
            <a:alphaModFix/>
          </a:blip>
          <a:srcRect b="35387" l="15738" r="16423" t="0"/>
          <a:stretch/>
        </p:blipFill>
        <p:spPr>
          <a:xfrm rot="5400000">
            <a:off x="-41063" y="2812963"/>
            <a:ext cx="1285850" cy="1179825"/>
          </a:xfrm>
          <a:prstGeom prst="rect">
            <a:avLst/>
          </a:prstGeom>
          <a:noFill/>
          <a:ln>
            <a:noFill/>
          </a:ln>
        </p:spPr>
      </p:pic>
      <p:pic>
        <p:nvPicPr>
          <p:cNvPr id="217" name="Google Shape;217;p25"/>
          <p:cNvPicPr preferRelativeResize="0"/>
          <p:nvPr/>
        </p:nvPicPr>
        <p:blipFill>
          <a:blip r:embed="rId7">
            <a:alphaModFix/>
          </a:blip>
          <a:stretch>
            <a:fillRect/>
          </a:stretch>
        </p:blipFill>
        <p:spPr>
          <a:xfrm rot="-685639">
            <a:off x="518898" y="3764875"/>
            <a:ext cx="1848775" cy="1232524"/>
          </a:xfrm>
          <a:prstGeom prst="rect">
            <a:avLst/>
          </a:prstGeom>
          <a:noFill/>
          <a:ln>
            <a:noFill/>
          </a:ln>
        </p:spPr>
      </p:pic>
      <p:pic>
        <p:nvPicPr>
          <p:cNvPr id="218" name="Google Shape;218;p25"/>
          <p:cNvPicPr preferRelativeResize="0"/>
          <p:nvPr/>
        </p:nvPicPr>
        <p:blipFill rotWithShape="1">
          <a:blip r:embed="rId8">
            <a:alphaModFix/>
          </a:blip>
          <a:srcRect b="5006" l="0" r="0" t="0"/>
          <a:stretch/>
        </p:blipFill>
        <p:spPr>
          <a:xfrm>
            <a:off x="7088625" y="3550725"/>
            <a:ext cx="1700249" cy="142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6"/>
          <p:cNvSpPr txBox="1"/>
          <p:nvPr/>
        </p:nvSpPr>
        <p:spPr>
          <a:xfrm>
            <a:off x="125450" y="145250"/>
            <a:ext cx="8894400" cy="12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2000">
                <a:solidFill>
                  <a:srgbClr val="B7B7B7"/>
                </a:solidFill>
              </a:rPr>
              <a:t>O microcontrolador </a:t>
            </a:r>
            <a:r>
              <a:rPr b="1" lang="pt-BR" sz="2000">
                <a:solidFill>
                  <a:srgbClr val="B7B7B7"/>
                </a:solidFill>
              </a:rPr>
              <a:t>processa</a:t>
            </a:r>
            <a:r>
              <a:rPr lang="pt-BR" sz="2000">
                <a:solidFill>
                  <a:srgbClr val="B7B7B7"/>
                </a:solidFill>
              </a:rPr>
              <a:t> os dados de entrada para gerar os dados de saída. Todo o processamento é feito via software, ou seja, através de uma </a:t>
            </a:r>
            <a:r>
              <a:rPr b="1" lang="pt-BR" sz="2000">
                <a:solidFill>
                  <a:srgbClr val="B7B7B7"/>
                </a:solidFill>
              </a:rPr>
              <a:t>linguagem de programação</a:t>
            </a:r>
            <a:r>
              <a:rPr lang="pt-BR" sz="2000">
                <a:solidFill>
                  <a:srgbClr val="B7B7B7"/>
                </a:solidFill>
              </a:rPr>
              <a:t>.</a:t>
            </a:r>
            <a:endParaRPr sz="2000">
              <a:solidFill>
                <a:srgbClr val="B7B7B7"/>
              </a:solidFill>
            </a:endParaRPr>
          </a:p>
          <a:p>
            <a:pPr indent="0" lvl="0" marL="0" rtl="0" algn="l">
              <a:lnSpc>
                <a:spcPct val="115000"/>
              </a:lnSpc>
              <a:spcBef>
                <a:spcPts val="1700"/>
              </a:spcBef>
              <a:spcAft>
                <a:spcPts val="0"/>
              </a:spcAft>
              <a:buNone/>
            </a:pPr>
            <a:r>
              <a:t/>
            </a:r>
            <a:endParaRPr sz="2000">
              <a:solidFill>
                <a:srgbClr val="B7B7B7"/>
              </a:solidFill>
            </a:endParaRPr>
          </a:p>
          <a:p>
            <a:pPr indent="0" lvl="0" marL="0" rtl="0" algn="l">
              <a:spcBef>
                <a:spcPts val="1700"/>
              </a:spcBef>
              <a:spcAft>
                <a:spcPts val="0"/>
              </a:spcAft>
              <a:buNone/>
            </a:pPr>
            <a:r>
              <a:t/>
            </a:r>
            <a:endParaRPr b="1" sz="2000">
              <a:solidFill>
                <a:srgbClr val="B7B7B7"/>
              </a:solidFill>
            </a:endParaRPr>
          </a:p>
        </p:txBody>
      </p:sp>
      <p:sp>
        <p:nvSpPr>
          <p:cNvPr id="224" name="Google Shape;224;p26"/>
          <p:cNvSpPr txBox="1"/>
          <p:nvPr/>
        </p:nvSpPr>
        <p:spPr>
          <a:xfrm>
            <a:off x="-45625" y="1492900"/>
            <a:ext cx="4855200" cy="35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700"/>
              </a:spcAft>
              <a:buClr>
                <a:srgbClr val="000000"/>
              </a:buClr>
              <a:buSzPts val="1100"/>
              <a:buFont typeface="Arial"/>
              <a:buNone/>
            </a:pPr>
            <a:r>
              <a:rPr lang="pt-BR" sz="1600">
                <a:solidFill>
                  <a:srgbClr val="B7B7B7"/>
                </a:solidFill>
              </a:rPr>
              <a:t>Um programa usa </a:t>
            </a:r>
            <a:r>
              <a:rPr b="1" lang="pt-BR" sz="1600">
                <a:solidFill>
                  <a:srgbClr val="B7B7B7"/>
                </a:solidFill>
              </a:rPr>
              <a:t>instruções</a:t>
            </a:r>
            <a:r>
              <a:rPr lang="pt-BR" sz="1600">
                <a:solidFill>
                  <a:srgbClr val="B7B7B7"/>
                </a:solidFill>
              </a:rPr>
              <a:t> para ler o </a:t>
            </a:r>
            <a:r>
              <a:rPr b="1" lang="pt-BR" sz="1600">
                <a:solidFill>
                  <a:srgbClr val="B7B7B7"/>
                </a:solidFill>
              </a:rPr>
              <a:t>estado</a:t>
            </a:r>
            <a:r>
              <a:rPr lang="pt-BR" sz="1600">
                <a:solidFill>
                  <a:srgbClr val="B7B7B7"/>
                </a:solidFill>
              </a:rPr>
              <a:t> (nível de tensão, nível lógico alto ou baixo) em pinos de </a:t>
            </a:r>
            <a:r>
              <a:rPr b="1" lang="pt-BR" sz="1600">
                <a:solidFill>
                  <a:srgbClr val="B7B7B7"/>
                </a:solidFill>
              </a:rPr>
              <a:t>entrada</a:t>
            </a:r>
            <a:r>
              <a:rPr lang="pt-BR" sz="1600">
                <a:solidFill>
                  <a:srgbClr val="B7B7B7"/>
                </a:solidFill>
              </a:rPr>
              <a:t>, e </a:t>
            </a:r>
            <a:r>
              <a:rPr b="1" lang="pt-BR" sz="1600">
                <a:solidFill>
                  <a:srgbClr val="B7B7B7"/>
                </a:solidFill>
              </a:rPr>
              <a:t>produzir saídas</a:t>
            </a:r>
            <a:r>
              <a:rPr lang="pt-BR" sz="1600">
                <a:solidFill>
                  <a:srgbClr val="B7B7B7"/>
                </a:solidFill>
              </a:rPr>
              <a:t> (tensão, nível lógico alto ou baixo) nos pinos de saída, que poderão ligar, desligar ou controlar componentes e dispositivos. O programa é um </a:t>
            </a:r>
            <a:r>
              <a:rPr b="1" lang="pt-BR" sz="1600">
                <a:solidFill>
                  <a:srgbClr val="B7B7B7"/>
                </a:solidFill>
              </a:rPr>
              <a:t>arquivo de texto</a:t>
            </a:r>
            <a:r>
              <a:rPr lang="pt-BR" sz="1600">
                <a:solidFill>
                  <a:srgbClr val="B7B7B7"/>
                </a:solidFill>
              </a:rPr>
              <a:t> digitado em um computador, em seguida traduzido para linguagem de máquina e depois transferido para o microcontrolador (através de um circuito de comunicação que controla o acesso a pinos de comunicação serial), onde será gravado na </a:t>
            </a:r>
            <a:r>
              <a:rPr b="1" lang="pt-BR" sz="1600">
                <a:solidFill>
                  <a:srgbClr val="B7B7B7"/>
                </a:solidFill>
              </a:rPr>
              <a:t>memória</a:t>
            </a:r>
            <a:r>
              <a:rPr lang="pt-BR" sz="1600">
                <a:solidFill>
                  <a:srgbClr val="B7B7B7"/>
                </a:solidFill>
              </a:rPr>
              <a:t> do chip.</a:t>
            </a:r>
            <a:endParaRPr sz="1600"/>
          </a:p>
        </p:txBody>
      </p:sp>
      <p:pic>
        <p:nvPicPr>
          <p:cNvPr id="225" name="Google Shape;225;p26"/>
          <p:cNvPicPr preferRelativeResize="0"/>
          <p:nvPr/>
        </p:nvPicPr>
        <p:blipFill>
          <a:blip r:embed="rId3">
            <a:alphaModFix/>
          </a:blip>
          <a:stretch>
            <a:fillRect/>
          </a:stretch>
        </p:blipFill>
        <p:spPr>
          <a:xfrm>
            <a:off x="4809580" y="1342275"/>
            <a:ext cx="4210270" cy="353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7"/>
          <p:cNvSpPr txBox="1"/>
          <p:nvPr/>
        </p:nvSpPr>
        <p:spPr>
          <a:xfrm>
            <a:off x="163075" y="551975"/>
            <a:ext cx="2910600" cy="43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B7B7B7"/>
                </a:solidFill>
              </a:rPr>
              <a:t>Uma vez gravado o programa, o microcontrolador pode ser desconectado do computador e usado em outro circuito para usar seus pinos de entrada/saída, ser alimentado por baterias, e funcionar de forma independente.</a:t>
            </a:r>
            <a:endParaRPr sz="2000">
              <a:solidFill>
                <a:srgbClr val="B7B7B7"/>
              </a:solidFill>
            </a:endParaRPr>
          </a:p>
        </p:txBody>
      </p:sp>
      <p:pic>
        <p:nvPicPr>
          <p:cNvPr id="231" name="Google Shape;231;p27"/>
          <p:cNvPicPr preferRelativeResize="0"/>
          <p:nvPr/>
        </p:nvPicPr>
        <p:blipFill>
          <a:blip r:embed="rId3">
            <a:alphaModFix/>
          </a:blip>
          <a:stretch>
            <a:fillRect/>
          </a:stretch>
        </p:blipFill>
        <p:spPr>
          <a:xfrm>
            <a:off x="3286825" y="308600"/>
            <a:ext cx="5557475" cy="4169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996400" y="180450"/>
            <a:ext cx="2077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3600">
                <a:solidFill>
                  <a:srgbClr val="4A86E8"/>
                </a:solidFill>
              </a:rPr>
              <a:t>Circuito</a:t>
            </a:r>
            <a:endParaRPr b="1" sz="3600">
              <a:solidFill>
                <a:srgbClr val="4A86E8"/>
              </a:solidFill>
            </a:endParaRPr>
          </a:p>
        </p:txBody>
      </p:sp>
      <p:pic>
        <p:nvPicPr>
          <p:cNvPr id="237" name="Google Shape;237;p28"/>
          <p:cNvPicPr preferRelativeResize="0"/>
          <p:nvPr/>
        </p:nvPicPr>
        <p:blipFill rotWithShape="1">
          <a:blip r:embed="rId3">
            <a:alphaModFix/>
          </a:blip>
          <a:srcRect b="19988" l="26473" r="26604" t="42921"/>
          <a:stretch/>
        </p:blipFill>
        <p:spPr>
          <a:xfrm>
            <a:off x="3164525" y="180450"/>
            <a:ext cx="5842901" cy="2596825"/>
          </a:xfrm>
          <a:prstGeom prst="rect">
            <a:avLst/>
          </a:prstGeom>
          <a:noFill/>
          <a:ln>
            <a:noFill/>
          </a:ln>
        </p:spPr>
      </p:pic>
      <p:sp>
        <p:nvSpPr>
          <p:cNvPr id="238" name="Google Shape;238;p28"/>
          <p:cNvSpPr txBox="1"/>
          <p:nvPr/>
        </p:nvSpPr>
        <p:spPr>
          <a:xfrm>
            <a:off x="276000" y="1417600"/>
            <a:ext cx="2534100" cy="3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B7B7B7"/>
                </a:solidFill>
              </a:rPr>
              <a:t>Conforme visto na imagem ao lado, a placa Arduino UNO possui diversos conectores que servem para interface com o mundo externo. Esses pinos são:</a:t>
            </a:r>
            <a:endParaRPr sz="2000">
              <a:solidFill>
                <a:srgbClr val="B7B7B7"/>
              </a:solidFill>
            </a:endParaRPr>
          </a:p>
        </p:txBody>
      </p:sp>
      <p:cxnSp>
        <p:nvCxnSpPr>
          <p:cNvPr id="239" name="Google Shape;239;p28"/>
          <p:cNvCxnSpPr/>
          <p:nvPr/>
        </p:nvCxnSpPr>
        <p:spPr>
          <a:xfrm flipH="1" rot="10800000">
            <a:off x="439075" y="4636525"/>
            <a:ext cx="1856700" cy="17700"/>
          </a:xfrm>
          <a:prstGeom prst="straightConnector1">
            <a:avLst/>
          </a:prstGeom>
          <a:noFill/>
          <a:ln cap="flat" cmpd="sng" w="38100">
            <a:solidFill>
              <a:srgbClr val="B7B7B7"/>
            </a:solidFill>
            <a:prstDash val="solid"/>
            <a:round/>
            <a:headEnd len="med" w="med" type="none"/>
            <a:tailEnd len="med" w="med" type="stealth"/>
          </a:ln>
        </p:spPr>
      </p:cxnSp>
      <p:sp>
        <p:nvSpPr>
          <p:cNvPr id="240" name="Google Shape;240;p28"/>
          <p:cNvSpPr txBox="1"/>
          <p:nvPr/>
        </p:nvSpPr>
        <p:spPr>
          <a:xfrm>
            <a:off x="2810100" y="3073550"/>
            <a:ext cx="6333900" cy="16812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B7B7B7"/>
              </a:buClr>
              <a:buSzPts val="1800"/>
              <a:buChar char="●"/>
            </a:pPr>
            <a:r>
              <a:rPr lang="pt-BR" sz="1800">
                <a:solidFill>
                  <a:srgbClr val="B7B7B7"/>
                </a:solidFill>
              </a:rPr>
              <a:t>14 pinos de entrada e saída digital (pinos 0-13);</a:t>
            </a:r>
            <a:endParaRPr sz="1800">
              <a:solidFill>
                <a:srgbClr val="B7B7B7"/>
              </a:solidFill>
            </a:endParaRPr>
          </a:p>
          <a:p>
            <a:pPr indent="-342900" lvl="0" marL="457200" rtl="0" algn="just">
              <a:lnSpc>
                <a:spcPct val="115000"/>
              </a:lnSpc>
              <a:spcBef>
                <a:spcPts val="0"/>
              </a:spcBef>
              <a:spcAft>
                <a:spcPts val="0"/>
              </a:spcAft>
              <a:buClr>
                <a:srgbClr val="B7B7B7"/>
              </a:buClr>
              <a:buSzPts val="1800"/>
              <a:buChar char="●"/>
            </a:pPr>
            <a:r>
              <a:rPr lang="pt-BR" sz="1800">
                <a:solidFill>
                  <a:srgbClr val="B7B7B7"/>
                </a:solidFill>
              </a:rPr>
              <a:t>6 pinos de entradas analógicas (pinos A0 - A5);</a:t>
            </a:r>
            <a:endParaRPr sz="1800">
              <a:solidFill>
                <a:srgbClr val="B7B7B7"/>
              </a:solidFill>
            </a:endParaRPr>
          </a:p>
          <a:p>
            <a:pPr indent="-342900" lvl="0" marL="457200" rtl="0" algn="just">
              <a:lnSpc>
                <a:spcPct val="115000"/>
              </a:lnSpc>
              <a:spcBef>
                <a:spcPts val="0"/>
              </a:spcBef>
              <a:spcAft>
                <a:spcPts val="0"/>
              </a:spcAft>
              <a:buClr>
                <a:srgbClr val="B7B7B7"/>
              </a:buClr>
              <a:buSzPts val="1800"/>
              <a:buChar char="●"/>
            </a:pPr>
            <a:r>
              <a:rPr lang="pt-BR" sz="1800">
                <a:solidFill>
                  <a:srgbClr val="B7B7B7"/>
                </a:solidFill>
              </a:rPr>
              <a:t>6 pinos de saídas analógicas (pinos 3, 5, 6, 9, 10 e 11).</a:t>
            </a:r>
            <a:endParaRPr sz="1800">
              <a:solidFill>
                <a:srgbClr val="B7B7B7"/>
              </a:solidFill>
            </a:endParaRPr>
          </a:p>
          <a:p>
            <a:pPr indent="0" lvl="0" marL="0" rtl="0" algn="just">
              <a:spcBef>
                <a:spcPts val="0"/>
              </a:spcBef>
              <a:spcAft>
                <a:spcPts val="0"/>
              </a:spcAft>
              <a:buNone/>
            </a:pPr>
            <a:r>
              <a:t/>
            </a:r>
            <a:endParaRPr sz="1800">
              <a:solidFill>
                <a:srgbClr val="B7B7B7"/>
              </a:solidFill>
            </a:endParaRPr>
          </a:p>
          <a:p>
            <a:pPr indent="0" lvl="0" marL="0" rtl="0" algn="just">
              <a:spcBef>
                <a:spcPts val="0"/>
              </a:spcBef>
              <a:spcAft>
                <a:spcPts val="0"/>
              </a:spcAft>
              <a:buNone/>
            </a:pPr>
            <a:r>
              <a:rPr lang="pt-BR" sz="1800">
                <a:solidFill>
                  <a:srgbClr val="B7B7B7"/>
                </a:solidFill>
              </a:rPr>
              <a:t>Desenvolveremos melhor esses conceitos eletrônicos ao longo do curso.</a:t>
            </a:r>
            <a:endParaRPr sz="1800">
              <a:solidFill>
                <a:srgbClr val="B7B7B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720425" y="34025"/>
            <a:ext cx="3469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3600">
                <a:solidFill>
                  <a:srgbClr val="4A86E8"/>
                </a:solidFill>
              </a:rPr>
              <a:t>Programação</a:t>
            </a:r>
            <a:endParaRPr b="1" sz="3600">
              <a:solidFill>
                <a:srgbClr val="4A86E8"/>
              </a:solidFill>
            </a:endParaRPr>
          </a:p>
        </p:txBody>
      </p:sp>
      <p:sp>
        <p:nvSpPr>
          <p:cNvPr id="246" name="Google Shape;246;p29"/>
          <p:cNvSpPr txBox="1"/>
          <p:nvPr>
            <p:ph idx="1" type="body"/>
          </p:nvPr>
        </p:nvSpPr>
        <p:spPr>
          <a:xfrm>
            <a:off x="1480325" y="806400"/>
            <a:ext cx="6881100" cy="204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pt-BR" sz="2000">
                <a:solidFill>
                  <a:srgbClr val="B7B7B7"/>
                </a:solidFill>
                <a:latin typeface="Arial"/>
                <a:ea typeface="Arial"/>
                <a:cs typeface="Arial"/>
                <a:sym typeface="Arial"/>
              </a:rPr>
              <a:t>Escrever um programa em Arduino é muito simples. Tudo o que você precisa é conectá-lo ao computador por meio de um cabo USB e utilizar um ambiente de programação chamado IDE, onde você digita o programa, faz os testes para encontrar eventuais erros e transfere o programa para o dispositivo.</a:t>
            </a:r>
            <a:endParaRPr sz="2000">
              <a:solidFill>
                <a:srgbClr val="B7B7B7"/>
              </a:solidFill>
              <a:latin typeface="Arial"/>
              <a:ea typeface="Arial"/>
              <a:cs typeface="Arial"/>
              <a:sym typeface="Arial"/>
            </a:endParaRPr>
          </a:p>
          <a:p>
            <a:pPr indent="1701800" lvl="0" marL="0" rtl="0" algn="l">
              <a:lnSpc>
                <a:spcPct val="100000"/>
              </a:lnSpc>
              <a:spcBef>
                <a:spcPts val="5100"/>
              </a:spcBef>
              <a:spcAft>
                <a:spcPts val="0"/>
              </a:spcAft>
              <a:buClr>
                <a:srgbClr val="000000"/>
              </a:buClr>
              <a:buSzPts val="1100"/>
              <a:buFont typeface="Arial"/>
              <a:buNone/>
            </a:pPr>
            <a:r>
              <a:t/>
            </a:r>
            <a:endParaRPr sz="2000">
              <a:solidFill>
                <a:srgbClr val="B7B7B7"/>
              </a:solidFill>
              <a:latin typeface="Arial"/>
              <a:ea typeface="Arial"/>
              <a:cs typeface="Arial"/>
              <a:sym typeface="Arial"/>
            </a:endParaRPr>
          </a:p>
          <a:p>
            <a:pPr indent="0" lvl="0" marL="0" rtl="0" algn="l">
              <a:lnSpc>
                <a:spcPct val="100000"/>
              </a:lnSpc>
              <a:spcBef>
                <a:spcPts val="0"/>
              </a:spcBef>
              <a:spcAft>
                <a:spcPts val="1600"/>
              </a:spcAft>
              <a:buNone/>
            </a:pPr>
            <a:r>
              <a:t/>
            </a:r>
            <a:endParaRPr sz="2000">
              <a:solidFill>
                <a:srgbClr val="B7B7B7"/>
              </a:solidFill>
              <a:latin typeface="Arial"/>
              <a:ea typeface="Arial"/>
              <a:cs typeface="Arial"/>
              <a:sym typeface="Arial"/>
            </a:endParaRPr>
          </a:p>
        </p:txBody>
      </p:sp>
      <p:sp>
        <p:nvSpPr>
          <p:cNvPr id="247" name="Google Shape;247;p29"/>
          <p:cNvSpPr txBox="1"/>
          <p:nvPr/>
        </p:nvSpPr>
        <p:spPr>
          <a:xfrm>
            <a:off x="1480325" y="2855100"/>
            <a:ext cx="2571900" cy="204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2000">
                <a:solidFill>
                  <a:srgbClr val="B7B7B7"/>
                </a:solidFill>
              </a:rPr>
              <a:t>Mostraremos passo-a-passo como fazer a instalação da IDE e fazer seu primeiro programa funcionar.</a:t>
            </a:r>
            <a:endParaRPr sz="2000">
              <a:solidFill>
                <a:srgbClr val="B7B7B7"/>
              </a:solidFill>
            </a:endParaRPr>
          </a:p>
        </p:txBody>
      </p:sp>
      <p:pic>
        <p:nvPicPr>
          <p:cNvPr id="248" name="Google Shape;248;p29"/>
          <p:cNvPicPr preferRelativeResize="0"/>
          <p:nvPr/>
        </p:nvPicPr>
        <p:blipFill>
          <a:blip r:embed="rId3">
            <a:alphaModFix/>
          </a:blip>
          <a:stretch>
            <a:fillRect/>
          </a:stretch>
        </p:blipFill>
        <p:spPr>
          <a:xfrm>
            <a:off x="4189925" y="2887650"/>
            <a:ext cx="3517021" cy="198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0"/>
          <p:cNvSpPr txBox="1"/>
          <p:nvPr>
            <p:ph idx="4294967295" type="title"/>
          </p:nvPr>
        </p:nvSpPr>
        <p:spPr>
          <a:xfrm>
            <a:off x="246775" y="171250"/>
            <a:ext cx="4533000" cy="807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4A86E8"/>
              </a:buClr>
              <a:buSzPts val="2800"/>
              <a:buAutoNum type="arabicPeriod"/>
            </a:pPr>
            <a:r>
              <a:rPr b="1" lang="pt-BR">
                <a:solidFill>
                  <a:srgbClr val="4A86E8"/>
                </a:solidFill>
              </a:rPr>
              <a:t>Baixando a IDE</a:t>
            </a:r>
            <a:endParaRPr b="1">
              <a:solidFill>
                <a:srgbClr val="4A86E8"/>
              </a:solidFill>
            </a:endParaRPr>
          </a:p>
        </p:txBody>
      </p:sp>
      <p:pic>
        <p:nvPicPr>
          <p:cNvPr id="254" name="Google Shape;254;p30"/>
          <p:cNvPicPr preferRelativeResize="0"/>
          <p:nvPr/>
        </p:nvPicPr>
        <p:blipFill rotWithShape="1">
          <a:blip r:embed="rId3">
            <a:alphaModFix/>
          </a:blip>
          <a:srcRect b="31680" l="3576" r="1816" t="16982"/>
          <a:stretch/>
        </p:blipFill>
        <p:spPr>
          <a:xfrm>
            <a:off x="246775" y="878175"/>
            <a:ext cx="8446999" cy="3424800"/>
          </a:xfrm>
          <a:prstGeom prst="rect">
            <a:avLst/>
          </a:prstGeom>
          <a:noFill/>
          <a:ln>
            <a:noFill/>
          </a:ln>
        </p:spPr>
      </p:pic>
      <p:sp>
        <p:nvSpPr>
          <p:cNvPr id="255" name="Google Shape;255;p30"/>
          <p:cNvSpPr txBox="1"/>
          <p:nvPr/>
        </p:nvSpPr>
        <p:spPr>
          <a:xfrm>
            <a:off x="288550" y="4428425"/>
            <a:ext cx="84051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B7B7B7"/>
                </a:solidFill>
              </a:rPr>
              <a:t>Entre no site oficial do Arduino (</a:t>
            </a:r>
            <a:r>
              <a:rPr lang="pt-BR" sz="1600" u="sng">
                <a:solidFill>
                  <a:srgbClr val="B7B7B7"/>
                </a:solidFill>
                <a:hlinkClick r:id="rId4"/>
              </a:rPr>
              <a:t>https://www.arduino.cc</a:t>
            </a:r>
            <a:r>
              <a:rPr lang="pt-BR" sz="1600">
                <a:solidFill>
                  <a:srgbClr val="B7B7B7"/>
                </a:solidFill>
              </a:rPr>
              <a:t>). Em seguida, vá na aba </a:t>
            </a:r>
            <a:r>
              <a:rPr b="1" i="1" lang="pt-BR" sz="1600">
                <a:solidFill>
                  <a:srgbClr val="B7B7B7"/>
                </a:solidFill>
              </a:rPr>
              <a:t>SOFTWARE</a:t>
            </a:r>
            <a:r>
              <a:rPr lang="pt-BR" sz="1600">
                <a:solidFill>
                  <a:srgbClr val="B7B7B7"/>
                </a:solidFill>
              </a:rPr>
              <a:t> e clique em </a:t>
            </a:r>
            <a:r>
              <a:rPr b="1" i="1" lang="pt-BR" sz="1600">
                <a:solidFill>
                  <a:srgbClr val="B7B7B7"/>
                </a:solidFill>
              </a:rPr>
              <a:t>DOWNLOADS</a:t>
            </a:r>
            <a:r>
              <a:rPr lang="pt-BR" sz="1600">
                <a:solidFill>
                  <a:srgbClr val="B7B7B7"/>
                </a:solidFill>
              </a:rPr>
              <a:t>.</a:t>
            </a:r>
            <a:endParaRPr sz="1600">
              <a:solidFill>
                <a:srgbClr val="B7B7B7"/>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31"/>
          <p:cNvPicPr preferRelativeResize="0"/>
          <p:nvPr/>
        </p:nvPicPr>
        <p:blipFill rotWithShape="1">
          <a:blip r:embed="rId3">
            <a:alphaModFix/>
          </a:blip>
          <a:srcRect b="16297" l="14700" r="12704" t="24590"/>
          <a:stretch/>
        </p:blipFill>
        <p:spPr>
          <a:xfrm>
            <a:off x="344288" y="175625"/>
            <a:ext cx="8455424" cy="3871175"/>
          </a:xfrm>
          <a:prstGeom prst="rect">
            <a:avLst/>
          </a:prstGeom>
          <a:noFill/>
          <a:ln>
            <a:noFill/>
          </a:ln>
        </p:spPr>
      </p:pic>
      <p:sp>
        <p:nvSpPr>
          <p:cNvPr id="261" name="Google Shape;261;p31"/>
          <p:cNvSpPr txBox="1"/>
          <p:nvPr/>
        </p:nvSpPr>
        <p:spPr>
          <a:xfrm>
            <a:off x="344300" y="4177525"/>
            <a:ext cx="8455500" cy="802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B7B7B7"/>
                </a:solidFill>
              </a:rPr>
              <a:t>Em seguida, escolha o instalador de acordo com seu sistema operacional. A IDE Arduino funciona normalmente nos 3 principais sistemas operacionais: Windows, Linux e Mac.</a:t>
            </a:r>
            <a:endParaRPr sz="1600">
              <a:solidFill>
                <a:srgbClr val="B7B7B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3600">
                <a:solidFill>
                  <a:srgbClr val="4A86E8"/>
                </a:solidFill>
              </a:rPr>
              <a:t>O que é Arduino?</a:t>
            </a:r>
            <a:endParaRPr b="1" sz="3600">
              <a:solidFill>
                <a:srgbClr val="4A86E8"/>
              </a:solidFill>
            </a:endParaRPr>
          </a:p>
        </p:txBody>
      </p:sp>
      <p:sp>
        <p:nvSpPr>
          <p:cNvPr id="141" name="Google Shape;141;p14"/>
          <p:cNvSpPr txBox="1"/>
          <p:nvPr>
            <p:ph idx="1" type="body"/>
          </p:nvPr>
        </p:nvSpPr>
        <p:spPr>
          <a:xfrm>
            <a:off x="1297500" y="1236675"/>
            <a:ext cx="7038900" cy="355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pt-BR" sz="2200">
                <a:solidFill>
                  <a:srgbClr val="B7B7B7"/>
                </a:solidFill>
                <a:latin typeface="Arial"/>
                <a:ea typeface="Arial"/>
                <a:cs typeface="Arial"/>
                <a:sym typeface="Arial"/>
              </a:rPr>
              <a:t>O arduino é um microcontrolador em que é possível ser reprogramado. Com ele, você será capaz de controlar inúmeros dispositivos e componentes de circuitos elétricos, por exemplo, LEDs, motores, chaves, a luz de uma casa, sensores, temperatura, a </a:t>
            </a:r>
            <a:r>
              <a:rPr lang="pt-BR" sz="2200">
                <a:solidFill>
                  <a:srgbClr val="B7B7B7"/>
                </a:solidFill>
                <a:latin typeface="Arial"/>
                <a:ea typeface="Arial"/>
                <a:cs typeface="Arial"/>
                <a:sym typeface="Arial"/>
              </a:rPr>
              <a:t>potência</a:t>
            </a:r>
            <a:r>
              <a:rPr lang="pt-BR" sz="2200">
                <a:solidFill>
                  <a:srgbClr val="B7B7B7"/>
                </a:solidFill>
                <a:latin typeface="Arial"/>
                <a:ea typeface="Arial"/>
                <a:cs typeface="Arial"/>
                <a:sym typeface="Arial"/>
              </a:rPr>
              <a:t> de um determinado equipamento, um robô, e muito mais.</a:t>
            </a:r>
            <a:endParaRPr sz="2200">
              <a:solidFill>
                <a:srgbClr val="B7B7B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32"/>
          <p:cNvPicPr preferRelativeResize="0"/>
          <p:nvPr/>
        </p:nvPicPr>
        <p:blipFill rotWithShape="1">
          <a:blip r:embed="rId3">
            <a:alphaModFix/>
          </a:blip>
          <a:srcRect b="4627" l="18196" r="16208" t="30294"/>
          <a:stretch/>
        </p:blipFill>
        <p:spPr>
          <a:xfrm>
            <a:off x="200025" y="150550"/>
            <a:ext cx="8743950" cy="4114800"/>
          </a:xfrm>
          <a:prstGeom prst="rect">
            <a:avLst/>
          </a:prstGeom>
          <a:noFill/>
          <a:ln>
            <a:noFill/>
          </a:ln>
        </p:spPr>
      </p:pic>
      <p:sp>
        <p:nvSpPr>
          <p:cNvPr id="267" name="Google Shape;267;p32"/>
          <p:cNvSpPr txBox="1"/>
          <p:nvPr/>
        </p:nvSpPr>
        <p:spPr>
          <a:xfrm>
            <a:off x="200100" y="4265350"/>
            <a:ext cx="8743800" cy="58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B7B7B7"/>
                </a:solidFill>
              </a:rPr>
              <a:t>É possível fazer uma contribuição para o Software da Arduino, mas não obrigatório. Caso queira contribuir, escolha seu valor e faça o download. Caso contrário, você pode apenas fazer o download da IDE normalmente.</a:t>
            </a:r>
            <a:endParaRPr sz="1600">
              <a:solidFill>
                <a:srgbClr val="B7B7B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1052550" y="1553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3600">
                <a:solidFill>
                  <a:srgbClr val="4A86E8"/>
                </a:solidFill>
              </a:rPr>
              <a:t>2. Conhecendo a IDE</a:t>
            </a:r>
            <a:endParaRPr b="1" sz="3600">
              <a:solidFill>
                <a:srgbClr val="4A86E8"/>
              </a:solidFill>
            </a:endParaRPr>
          </a:p>
        </p:txBody>
      </p:sp>
      <p:pic>
        <p:nvPicPr>
          <p:cNvPr id="273" name="Google Shape;273;p33"/>
          <p:cNvPicPr preferRelativeResize="0"/>
          <p:nvPr/>
        </p:nvPicPr>
        <p:blipFill rotWithShape="1">
          <a:blip r:embed="rId3">
            <a:alphaModFix/>
          </a:blip>
          <a:srcRect b="2611" l="23012" r="18088" t="20114"/>
          <a:stretch/>
        </p:blipFill>
        <p:spPr>
          <a:xfrm>
            <a:off x="1566900" y="876500"/>
            <a:ext cx="7126876" cy="3978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1041250" y="75275"/>
            <a:ext cx="7295100" cy="10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3000">
                <a:solidFill>
                  <a:srgbClr val="4A86E8"/>
                </a:solidFill>
              </a:rPr>
              <a:t>2.2. Funções principais </a:t>
            </a:r>
            <a:r>
              <a:rPr lang="pt-BR" sz="2500">
                <a:solidFill>
                  <a:srgbClr val="4A86E8"/>
                </a:solidFill>
              </a:rPr>
              <a:t>-</a:t>
            </a:r>
            <a:r>
              <a:rPr b="1" lang="pt-BR" sz="3000">
                <a:solidFill>
                  <a:srgbClr val="4A86E8"/>
                </a:solidFill>
              </a:rPr>
              <a:t> </a:t>
            </a:r>
            <a:r>
              <a:rPr i="1" lang="pt-BR">
                <a:solidFill>
                  <a:srgbClr val="4A86E8"/>
                </a:solidFill>
              </a:rPr>
              <a:t>void</a:t>
            </a:r>
            <a:r>
              <a:rPr b="1" i="1" lang="pt-BR">
                <a:solidFill>
                  <a:srgbClr val="4A86E8"/>
                </a:solidFill>
              </a:rPr>
              <a:t> setup() </a:t>
            </a:r>
            <a:r>
              <a:rPr i="1" lang="pt-BR">
                <a:solidFill>
                  <a:srgbClr val="4A86E8"/>
                </a:solidFill>
              </a:rPr>
              <a:t>e</a:t>
            </a:r>
            <a:r>
              <a:rPr b="1" i="1" lang="pt-BR">
                <a:solidFill>
                  <a:srgbClr val="4A86E8"/>
                </a:solidFill>
              </a:rPr>
              <a:t> </a:t>
            </a:r>
            <a:r>
              <a:rPr i="1" lang="pt-BR">
                <a:solidFill>
                  <a:srgbClr val="4A86E8"/>
                </a:solidFill>
              </a:rPr>
              <a:t>void</a:t>
            </a:r>
            <a:r>
              <a:rPr b="1" i="1" lang="pt-BR">
                <a:solidFill>
                  <a:srgbClr val="4A86E8"/>
                </a:solidFill>
              </a:rPr>
              <a:t> loop()</a:t>
            </a:r>
            <a:endParaRPr b="1" i="1">
              <a:solidFill>
                <a:srgbClr val="4A86E8"/>
              </a:solidFill>
            </a:endParaRPr>
          </a:p>
        </p:txBody>
      </p:sp>
      <p:pic>
        <p:nvPicPr>
          <p:cNvPr id="279" name="Google Shape;279;p34"/>
          <p:cNvPicPr preferRelativeResize="0"/>
          <p:nvPr/>
        </p:nvPicPr>
        <p:blipFill rotWithShape="1">
          <a:blip r:embed="rId3">
            <a:alphaModFix/>
          </a:blip>
          <a:srcRect b="46092" l="31691" r="27563" t="14619"/>
          <a:stretch/>
        </p:blipFill>
        <p:spPr>
          <a:xfrm>
            <a:off x="4026913" y="1542750"/>
            <a:ext cx="4967876" cy="3036549"/>
          </a:xfrm>
          <a:prstGeom prst="rect">
            <a:avLst/>
          </a:prstGeom>
          <a:noFill/>
          <a:ln>
            <a:noFill/>
          </a:ln>
        </p:spPr>
      </p:pic>
      <p:sp>
        <p:nvSpPr>
          <p:cNvPr id="280" name="Google Shape;280;p34"/>
          <p:cNvSpPr txBox="1"/>
          <p:nvPr/>
        </p:nvSpPr>
        <p:spPr>
          <a:xfrm>
            <a:off x="0" y="1281225"/>
            <a:ext cx="3776100" cy="1901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B7B7B7"/>
                </a:solidFill>
              </a:rPr>
              <a:t>A função </a:t>
            </a:r>
            <a:r>
              <a:rPr b="1" i="1" lang="pt-BR" sz="1600">
                <a:solidFill>
                  <a:srgbClr val="B7B7B7"/>
                </a:solidFill>
              </a:rPr>
              <a:t>setup()</a:t>
            </a:r>
            <a:r>
              <a:rPr lang="pt-BR" sz="1600">
                <a:solidFill>
                  <a:srgbClr val="B7B7B7"/>
                </a:solidFill>
              </a:rPr>
              <a:t> serve para configurarmos o Arduino. Ela é executada apenas uma vez e é onde especificamos os componentes que estão/serão ligados à placa (como LEDs, motores, sensores, etc.).</a:t>
            </a:r>
            <a:endParaRPr sz="1600">
              <a:solidFill>
                <a:srgbClr val="B7B7B7"/>
              </a:solidFill>
            </a:endParaRPr>
          </a:p>
        </p:txBody>
      </p:sp>
      <p:sp>
        <p:nvSpPr>
          <p:cNvPr id="281" name="Google Shape;281;p34"/>
          <p:cNvSpPr txBox="1"/>
          <p:nvPr/>
        </p:nvSpPr>
        <p:spPr>
          <a:xfrm>
            <a:off x="0" y="2919475"/>
            <a:ext cx="3776100" cy="124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B7B7B7"/>
                </a:solidFill>
              </a:rPr>
              <a:t>A função </a:t>
            </a:r>
            <a:r>
              <a:rPr b="1" i="1" lang="pt-BR" sz="1600">
                <a:solidFill>
                  <a:srgbClr val="B7B7B7"/>
                </a:solidFill>
              </a:rPr>
              <a:t>loop()</a:t>
            </a:r>
            <a:r>
              <a:rPr lang="pt-BR" sz="1600">
                <a:solidFill>
                  <a:srgbClr val="B7B7B7"/>
                </a:solidFill>
              </a:rPr>
              <a:t>, como o nome já indica, é uma função que será executada repetidamente enquanto a placa estiver conectado a uma fonte de energia. É nela que definiremos quais ações o Arduino e seus componentes terão de executar (ligar ou desligar, por exemplo).</a:t>
            </a:r>
            <a:endParaRPr sz="1600">
              <a:solidFill>
                <a:srgbClr val="B7B7B7"/>
              </a:solidFill>
            </a:endParaRPr>
          </a:p>
        </p:txBody>
      </p:sp>
      <p:sp>
        <p:nvSpPr>
          <p:cNvPr id="282" name="Google Shape;282;p34"/>
          <p:cNvSpPr txBox="1"/>
          <p:nvPr/>
        </p:nvSpPr>
        <p:spPr>
          <a:xfrm>
            <a:off x="4227700" y="4265350"/>
            <a:ext cx="45663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914550" y="550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4A86E8"/>
                </a:solidFill>
              </a:rPr>
              <a:t>2.3. Configurando a IDE de acordo com a placa Arduino utilizada</a:t>
            </a:r>
            <a:endParaRPr b="1">
              <a:solidFill>
                <a:srgbClr val="4A86E8"/>
              </a:solidFill>
            </a:endParaRPr>
          </a:p>
        </p:txBody>
      </p:sp>
      <p:sp>
        <p:nvSpPr>
          <p:cNvPr id="288" name="Google Shape;288;p35"/>
          <p:cNvSpPr txBox="1"/>
          <p:nvPr>
            <p:ph idx="1" type="body"/>
          </p:nvPr>
        </p:nvSpPr>
        <p:spPr>
          <a:xfrm>
            <a:off x="1403825" y="915200"/>
            <a:ext cx="7038900" cy="71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600">
                <a:solidFill>
                  <a:srgbClr val="B7B7B7"/>
                </a:solidFill>
                <a:latin typeface="Arial"/>
                <a:ea typeface="Arial"/>
                <a:cs typeface="Arial"/>
                <a:sym typeface="Arial"/>
              </a:rPr>
              <a:t>Estamos quase lá! Antes de fazer nosso primeiro programa funcionar, precisamos assegurar que tudo está nos conformes. </a:t>
            </a:r>
            <a:endParaRPr sz="1600">
              <a:solidFill>
                <a:srgbClr val="B7B7B7"/>
              </a:solidFill>
              <a:latin typeface="Arial"/>
              <a:ea typeface="Arial"/>
              <a:cs typeface="Arial"/>
              <a:sym typeface="Arial"/>
            </a:endParaRPr>
          </a:p>
        </p:txBody>
      </p:sp>
      <p:pic>
        <p:nvPicPr>
          <p:cNvPr id="289" name="Google Shape;289;p35"/>
          <p:cNvPicPr preferRelativeResize="0"/>
          <p:nvPr/>
        </p:nvPicPr>
        <p:blipFill>
          <a:blip r:embed="rId3">
            <a:alphaModFix/>
          </a:blip>
          <a:stretch>
            <a:fillRect/>
          </a:stretch>
        </p:blipFill>
        <p:spPr>
          <a:xfrm>
            <a:off x="288550" y="1631000"/>
            <a:ext cx="6172201" cy="3276500"/>
          </a:xfrm>
          <a:prstGeom prst="rect">
            <a:avLst/>
          </a:prstGeom>
          <a:noFill/>
          <a:ln>
            <a:noFill/>
          </a:ln>
        </p:spPr>
      </p:pic>
      <p:sp>
        <p:nvSpPr>
          <p:cNvPr id="290" name="Google Shape;290;p35"/>
          <p:cNvSpPr txBox="1"/>
          <p:nvPr/>
        </p:nvSpPr>
        <p:spPr>
          <a:xfrm>
            <a:off x="6799450" y="1706125"/>
            <a:ext cx="2170200" cy="292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500">
                <a:solidFill>
                  <a:srgbClr val="B7B7B7"/>
                </a:solidFill>
              </a:rPr>
              <a:t>O primeiro passo é ir no menu principal na aba </a:t>
            </a:r>
            <a:r>
              <a:rPr b="1" lang="pt-BR" sz="1500">
                <a:solidFill>
                  <a:srgbClr val="B7B7B7"/>
                </a:solidFill>
              </a:rPr>
              <a:t>FERRAMENTAS</a:t>
            </a:r>
            <a:r>
              <a:rPr lang="pt-BR" sz="1500">
                <a:solidFill>
                  <a:srgbClr val="B7B7B7"/>
                </a:solidFill>
              </a:rPr>
              <a:t>, depois ir em </a:t>
            </a:r>
            <a:r>
              <a:rPr b="1" lang="pt-BR" sz="1500">
                <a:solidFill>
                  <a:srgbClr val="B7B7B7"/>
                </a:solidFill>
              </a:rPr>
              <a:t>PLACA</a:t>
            </a:r>
            <a:r>
              <a:rPr lang="pt-BR" sz="1500">
                <a:solidFill>
                  <a:srgbClr val="B7B7B7"/>
                </a:solidFill>
              </a:rPr>
              <a:t> e escolher o tipo de Arduino.</a:t>
            </a:r>
            <a:endParaRPr sz="1500">
              <a:solidFill>
                <a:srgbClr val="B7B7B7"/>
              </a:solidFill>
            </a:endParaRPr>
          </a:p>
          <a:p>
            <a:pPr indent="0" lvl="0" marL="0" rtl="0" algn="just">
              <a:spcBef>
                <a:spcPts val="0"/>
              </a:spcBef>
              <a:spcAft>
                <a:spcPts val="0"/>
              </a:spcAft>
              <a:buNone/>
            </a:pPr>
            <a:r>
              <a:t/>
            </a:r>
            <a:endParaRPr sz="1500">
              <a:solidFill>
                <a:srgbClr val="B7B7B7"/>
              </a:solidFill>
            </a:endParaRPr>
          </a:p>
          <a:p>
            <a:pPr indent="0" lvl="0" marL="0" rtl="0" algn="just">
              <a:spcBef>
                <a:spcPts val="0"/>
              </a:spcBef>
              <a:spcAft>
                <a:spcPts val="0"/>
              </a:spcAft>
              <a:buNone/>
            </a:pPr>
            <a:r>
              <a:rPr lang="pt-BR" sz="1500">
                <a:solidFill>
                  <a:srgbClr val="B7B7B7"/>
                </a:solidFill>
              </a:rPr>
              <a:t>OBS.: isso dependerá do seu projeto, mas em nosso curso será mais comum utilizarmos o Arduino UNO.</a:t>
            </a:r>
            <a:endParaRPr sz="1500">
              <a:solidFill>
                <a:srgbClr val="B7B7B7"/>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36"/>
          <p:cNvPicPr preferRelativeResize="0"/>
          <p:nvPr/>
        </p:nvPicPr>
        <p:blipFill>
          <a:blip r:embed="rId3">
            <a:alphaModFix/>
          </a:blip>
          <a:stretch>
            <a:fillRect/>
          </a:stretch>
        </p:blipFill>
        <p:spPr>
          <a:xfrm>
            <a:off x="152400" y="152400"/>
            <a:ext cx="6121937" cy="4838700"/>
          </a:xfrm>
          <a:prstGeom prst="rect">
            <a:avLst/>
          </a:prstGeom>
          <a:noFill/>
          <a:ln>
            <a:noFill/>
          </a:ln>
        </p:spPr>
      </p:pic>
      <p:sp>
        <p:nvSpPr>
          <p:cNvPr id="296" name="Google Shape;296;p36"/>
          <p:cNvSpPr txBox="1"/>
          <p:nvPr/>
        </p:nvSpPr>
        <p:spPr>
          <a:xfrm>
            <a:off x="6360375" y="910500"/>
            <a:ext cx="2634300" cy="278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500">
                <a:solidFill>
                  <a:srgbClr val="B7B7B7"/>
                </a:solidFill>
              </a:rPr>
              <a:t>Em seguida, ainda na aba </a:t>
            </a:r>
            <a:r>
              <a:rPr b="1" lang="pt-BR" sz="1500">
                <a:solidFill>
                  <a:srgbClr val="B7B7B7"/>
                </a:solidFill>
              </a:rPr>
              <a:t>FERRAMENTAS</a:t>
            </a:r>
            <a:r>
              <a:rPr lang="pt-BR" sz="1500">
                <a:solidFill>
                  <a:srgbClr val="B7B7B7"/>
                </a:solidFill>
              </a:rPr>
              <a:t>, devemos ir em </a:t>
            </a:r>
            <a:r>
              <a:rPr b="1" lang="pt-BR" sz="1500">
                <a:solidFill>
                  <a:srgbClr val="B7B7B7"/>
                </a:solidFill>
              </a:rPr>
              <a:t>PORTA</a:t>
            </a:r>
            <a:r>
              <a:rPr lang="pt-BR" sz="1500">
                <a:solidFill>
                  <a:srgbClr val="B7B7B7"/>
                </a:solidFill>
              </a:rPr>
              <a:t> e selecionar em qual porta USB do nosso computador o Arduino está conectado. Normalmente, para facilitar, será especificado junto com a porta o tipo de placa que estaremos usando, mas é preciso dizer que não é </a:t>
            </a:r>
            <a:r>
              <a:rPr b="1" lang="pt-BR" sz="1500">
                <a:solidFill>
                  <a:srgbClr val="B7B7B7"/>
                </a:solidFill>
              </a:rPr>
              <a:t>sempre</a:t>
            </a:r>
            <a:r>
              <a:rPr lang="pt-BR" sz="1500">
                <a:solidFill>
                  <a:srgbClr val="B7B7B7"/>
                </a:solidFill>
              </a:rPr>
              <a:t> que isto acontecerá, então você tem que estar ligado em qual porta seu Arduino foi conectado.</a:t>
            </a:r>
            <a:endParaRPr sz="1500">
              <a:solidFill>
                <a:srgbClr val="B7B7B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1172050" y="2306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4A86E8"/>
                </a:solidFill>
              </a:rPr>
              <a:t>3. Primeiro programa </a:t>
            </a:r>
            <a:r>
              <a:rPr lang="pt-BR">
                <a:solidFill>
                  <a:srgbClr val="4A86E8"/>
                </a:solidFill>
              </a:rPr>
              <a:t>- acender o LED</a:t>
            </a:r>
            <a:r>
              <a:rPr lang="pt-BR" sz="2000">
                <a:solidFill>
                  <a:srgbClr val="4A86E8"/>
                </a:solidFill>
              </a:rPr>
              <a:t> </a:t>
            </a:r>
            <a:endParaRPr sz="2000">
              <a:solidFill>
                <a:srgbClr val="4A86E8"/>
              </a:solidFill>
            </a:endParaRPr>
          </a:p>
        </p:txBody>
      </p:sp>
      <p:sp>
        <p:nvSpPr>
          <p:cNvPr id="302" name="Google Shape;302;p37"/>
          <p:cNvSpPr txBox="1"/>
          <p:nvPr/>
        </p:nvSpPr>
        <p:spPr>
          <a:xfrm>
            <a:off x="1172050" y="948125"/>
            <a:ext cx="70389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B7B7B7"/>
                </a:solidFill>
              </a:rPr>
              <a:t>Nossa primeira experiência com um Arduino será aprender a ligar o LED que já vem no Arduino. Você pode vê-lo ao lado da porta digital 13, conforme a imagem:</a:t>
            </a:r>
            <a:endParaRPr sz="1600">
              <a:solidFill>
                <a:srgbClr val="B7B7B7"/>
              </a:solidFill>
            </a:endParaRPr>
          </a:p>
        </p:txBody>
      </p:sp>
      <p:pic>
        <p:nvPicPr>
          <p:cNvPr id="303" name="Google Shape;303;p37"/>
          <p:cNvPicPr preferRelativeResize="0"/>
          <p:nvPr/>
        </p:nvPicPr>
        <p:blipFill>
          <a:blip r:embed="rId3">
            <a:alphaModFix/>
          </a:blip>
          <a:stretch>
            <a:fillRect/>
          </a:stretch>
        </p:blipFill>
        <p:spPr>
          <a:xfrm>
            <a:off x="494450" y="1865875"/>
            <a:ext cx="7446600" cy="2916700"/>
          </a:xfrm>
          <a:prstGeom prst="rect">
            <a:avLst/>
          </a:prstGeom>
          <a:noFill/>
          <a:ln>
            <a:noFill/>
          </a:ln>
        </p:spPr>
      </p:pic>
      <p:sp>
        <p:nvSpPr>
          <p:cNvPr id="304" name="Google Shape;304;p37"/>
          <p:cNvSpPr/>
          <p:nvPr/>
        </p:nvSpPr>
        <p:spPr>
          <a:xfrm>
            <a:off x="4428425" y="2666825"/>
            <a:ext cx="802800" cy="414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38"/>
          <p:cNvPicPr preferRelativeResize="0"/>
          <p:nvPr/>
        </p:nvPicPr>
        <p:blipFill>
          <a:blip r:embed="rId3">
            <a:alphaModFix/>
          </a:blip>
          <a:stretch>
            <a:fillRect/>
          </a:stretch>
        </p:blipFill>
        <p:spPr>
          <a:xfrm>
            <a:off x="3338875" y="301075"/>
            <a:ext cx="5455275" cy="4346725"/>
          </a:xfrm>
          <a:prstGeom prst="rect">
            <a:avLst/>
          </a:prstGeom>
          <a:noFill/>
          <a:ln>
            <a:noFill/>
          </a:ln>
        </p:spPr>
      </p:pic>
      <p:sp>
        <p:nvSpPr>
          <p:cNvPr id="310" name="Google Shape;310;p38"/>
          <p:cNvSpPr txBox="1"/>
          <p:nvPr/>
        </p:nvSpPr>
        <p:spPr>
          <a:xfrm>
            <a:off x="439050" y="548731"/>
            <a:ext cx="2609400" cy="365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rgbClr val="B7B7B7"/>
                </a:solidFill>
              </a:rPr>
              <a:t>Para isto, vamos utilizar um exemplo já pronto que a própria IDE disponibiliza.</a:t>
            </a:r>
            <a:endParaRPr sz="1600">
              <a:solidFill>
                <a:srgbClr val="B7B7B7"/>
              </a:solidFill>
            </a:endParaRPr>
          </a:p>
          <a:p>
            <a:pPr indent="0" lvl="0" marL="0" rtl="0" algn="just">
              <a:spcBef>
                <a:spcPts val="0"/>
              </a:spcBef>
              <a:spcAft>
                <a:spcPts val="0"/>
              </a:spcAft>
              <a:buNone/>
            </a:pPr>
            <a:r>
              <a:rPr lang="pt-BR" sz="1600">
                <a:solidFill>
                  <a:srgbClr val="B7B7B7"/>
                </a:solidFill>
              </a:rPr>
              <a:t>Clicamos na aba </a:t>
            </a:r>
            <a:r>
              <a:rPr b="1" lang="pt-BR" sz="1600">
                <a:solidFill>
                  <a:srgbClr val="B7B7B7"/>
                </a:solidFill>
              </a:rPr>
              <a:t>FICHEIRO</a:t>
            </a:r>
            <a:r>
              <a:rPr lang="pt-BR" sz="1600">
                <a:solidFill>
                  <a:srgbClr val="B7B7B7"/>
                </a:solidFill>
              </a:rPr>
              <a:t> ou </a:t>
            </a:r>
            <a:r>
              <a:rPr b="1" lang="pt-BR" sz="1600">
                <a:solidFill>
                  <a:srgbClr val="B7B7B7"/>
                </a:solidFill>
              </a:rPr>
              <a:t>ARQUIVO</a:t>
            </a:r>
            <a:r>
              <a:rPr lang="pt-BR" sz="1600">
                <a:solidFill>
                  <a:srgbClr val="B7B7B7"/>
                </a:solidFill>
              </a:rPr>
              <a:t>, depois vamos em </a:t>
            </a:r>
            <a:r>
              <a:rPr b="1" lang="pt-BR" sz="1600">
                <a:solidFill>
                  <a:srgbClr val="B7B7B7"/>
                </a:solidFill>
              </a:rPr>
              <a:t>EXEMPLOS</a:t>
            </a:r>
            <a:r>
              <a:rPr lang="pt-BR" sz="1600">
                <a:solidFill>
                  <a:srgbClr val="B7B7B7"/>
                </a:solidFill>
              </a:rPr>
              <a:t>, escolhemos a opção </a:t>
            </a:r>
            <a:r>
              <a:rPr b="1" lang="pt-BR" sz="1600">
                <a:solidFill>
                  <a:srgbClr val="B7B7B7"/>
                </a:solidFill>
              </a:rPr>
              <a:t>BASICS</a:t>
            </a:r>
            <a:r>
              <a:rPr lang="pt-BR" sz="1600">
                <a:solidFill>
                  <a:srgbClr val="B7B7B7"/>
                </a:solidFill>
              </a:rPr>
              <a:t> e clicamos em </a:t>
            </a:r>
            <a:r>
              <a:rPr b="1" lang="pt-BR" sz="1600">
                <a:solidFill>
                  <a:srgbClr val="B7B7B7"/>
                </a:solidFill>
              </a:rPr>
              <a:t>BLINK</a:t>
            </a:r>
            <a:r>
              <a:rPr lang="pt-BR" sz="1600">
                <a:solidFill>
                  <a:srgbClr val="B7B7B7"/>
                </a:solidFill>
              </a:rPr>
              <a:t>. Após isso, clicamos na seta que verifica e envia o código para o Arduino. </a:t>
            </a:r>
            <a:r>
              <a:rPr lang="pt-BR" sz="1600">
                <a:solidFill>
                  <a:srgbClr val="B7B7B7"/>
                </a:solidFill>
              </a:rPr>
              <a:t>Pronto! O LED </a:t>
            </a:r>
            <a:r>
              <a:rPr i="1" lang="pt-BR" sz="1600">
                <a:solidFill>
                  <a:srgbClr val="B7B7B7"/>
                </a:solidFill>
              </a:rPr>
              <a:t>built-in </a:t>
            </a:r>
            <a:r>
              <a:rPr lang="pt-BR" sz="1600">
                <a:solidFill>
                  <a:srgbClr val="B7B7B7"/>
                </a:solidFill>
              </a:rPr>
              <a:t>da porta 13 da placa deve estar piscando durante 1 segundo.</a:t>
            </a:r>
            <a:endParaRPr sz="1600">
              <a:solidFill>
                <a:srgbClr val="B7B7B7"/>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39"/>
          <p:cNvPicPr preferRelativeResize="0"/>
          <p:nvPr/>
        </p:nvPicPr>
        <p:blipFill rotWithShape="1">
          <a:blip r:embed="rId3">
            <a:alphaModFix/>
          </a:blip>
          <a:srcRect b="0" l="13112" r="13915" t="0"/>
          <a:stretch/>
        </p:blipFill>
        <p:spPr>
          <a:xfrm>
            <a:off x="5030573" y="261698"/>
            <a:ext cx="4004401" cy="3086925"/>
          </a:xfrm>
          <a:prstGeom prst="rect">
            <a:avLst/>
          </a:prstGeom>
          <a:noFill/>
          <a:ln>
            <a:noFill/>
          </a:ln>
        </p:spPr>
      </p:pic>
      <p:sp>
        <p:nvSpPr>
          <p:cNvPr id="316" name="Google Shape;316;p39"/>
          <p:cNvSpPr txBox="1"/>
          <p:nvPr/>
        </p:nvSpPr>
        <p:spPr>
          <a:xfrm>
            <a:off x="125450" y="1536975"/>
            <a:ext cx="4754700" cy="2827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2000">
                <a:solidFill>
                  <a:srgbClr val="B7B7B7"/>
                </a:solidFill>
              </a:rPr>
              <a:t>Bom, por ora, é isto! Te contamos um pouco da história desse microcontrolador tão querido por desenvolvedores e te mostramos um pouco do funcionamento dele. Nas aulas seguintes, trabalharemos mais conceitos de programação e circuitos, onde começaremos a colocar a mão na massa pra valer.</a:t>
            </a:r>
            <a:endParaRPr sz="2000">
              <a:solidFill>
                <a:srgbClr val="B7B7B7"/>
              </a:solidFill>
            </a:endParaRPr>
          </a:p>
          <a:p>
            <a:pPr indent="0" lvl="0" marL="0" rtl="0" algn="just">
              <a:spcBef>
                <a:spcPts val="0"/>
              </a:spcBef>
              <a:spcAft>
                <a:spcPts val="0"/>
              </a:spcAft>
              <a:buNone/>
            </a:pPr>
            <a:r>
              <a:t/>
            </a:r>
            <a:endParaRPr sz="2000">
              <a:solidFill>
                <a:srgbClr val="B7B7B7"/>
              </a:solidFill>
            </a:endParaRPr>
          </a:p>
          <a:p>
            <a:pPr indent="0" lvl="0" marL="0" rtl="0" algn="just">
              <a:spcBef>
                <a:spcPts val="0"/>
              </a:spcBef>
              <a:spcAft>
                <a:spcPts val="0"/>
              </a:spcAft>
              <a:buNone/>
            </a:pPr>
            <a:r>
              <a:rPr lang="pt-BR" sz="2000">
                <a:solidFill>
                  <a:srgbClr val="B7B7B7"/>
                </a:solidFill>
              </a:rPr>
              <a:t>Até lá!</a:t>
            </a:r>
            <a:endParaRPr sz="2000">
              <a:solidFill>
                <a:srgbClr val="B7B7B7"/>
              </a:solidFill>
            </a:endParaRPr>
          </a:p>
        </p:txBody>
      </p:sp>
      <p:pic>
        <p:nvPicPr>
          <p:cNvPr id="317" name="Google Shape;317;p39"/>
          <p:cNvPicPr preferRelativeResize="0"/>
          <p:nvPr/>
        </p:nvPicPr>
        <p:blipFill>
          <a:blip r:embed="rId4">
            <a:alphaModFix/>
          </a:blip>
          <a:stretch>
            <a:fillRect/>
          </a:stretch>
        </p:blipFill>
        <p:spPr>
          <a:xfrm>
            <a:off x="627250" y="-2"/>
            <a:ext cx="1490077" cy="1490077"/>
          </a:xfrm>
          <a:prstGeom prst="rect">
            <a:avLst/>
          </a:prstGeom>
          <a:noFill/>
          <a:ln>
            <a:noFill/>
          </a:ln>
        </p:spPr>
      </p:pic>
      <p:pic>
        <p:nvPicPr>
          <p:cNvPr id="318" name="Google Shape;318;p39"/>
          <p:cNvPicPr preferRelativeResize="0"/>
          <p:nvPr/>
        </p:nvPicPr>
        <p:blipFill>
          <a:blip r:embed="rId5">
            <a:alphaModFix/>
          </a:blip>
          <a:stretch>
            <a:fillRect/>
          </a:stretch>
        </p:blipFill>
        <p:spPr>
          <a:xfrm>
            <a:off x="6899825" y="3348625"/>
            <a:ext cx="1917075" cy="1917075"/>
          </a:xfrm>
          <a:prstGeom prst="rect">
            <a:avLst/>
          </a:prstGeom>
          <a:noFill/>
          <a:ln>
            <a:noFill/>
          </a:ln>
        </p:spPr>
      </p:pic>
      <p:pic>
        <p:nvPicPr>
          <p:cNvPr id="319" name="Google Shape;319;p39"/>
          <p:cNvPicPr preferRelativeResize="0"/>
          <p:nvPr/>
        </p:nvPicPr>
        <p:blipFill>
          <a:blip r:embed="rId6">
            <a:alphaModFix/>
          </a:blip>
          <a:stretch>
            <a:fillRect/>
          </a:stretch>
        </p:blipFill>
        <p:spPr>
          <a:xfrm>
            <a:off x="2797550" y="0"/>
            <a:ext cx="1605775" cy="1605775"/>
          </a:xfrm>
          <a:prstGeom prst="rect">
            <a:avLst/>
          </a:prstGeom>
          <a:noFill/>
          <a:ln>
            <a:noFill/>
          </a:ln>
        </p:spPr>
      </p:pic>
      <p:pic>
        <p:nvPicPr>
          <p:cNvPr id="320" name="Google Shape;320;p39"/>
          <p:cNvPicPr preferRelativeResize="0"/>
          <p:nvPr/>
        </p:nvPicPr>
        <p:blipFill>
          <a:blip r:embed="rId7">
            <a:alphaModFix/>
          </a:blip>
          <a:stretch>
            <a:fillRect/>
          </a:stretch>
        </p:blipFill>
        <p:spPr>
          <a:xfrm>
            <a:off x="4905663" y="3322838"/>
            <a:ext cx="1968650" cy="1968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1297500" y="393750"/>
            <a:ext cx="7038900" cy="5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Referências</a:t>
            </a:r>
            <a:endParaRPr/>
          </a:p>
        </p:txBody>
      </p:sp>
      <p:sp>
        <p:nvSpPr>
          <p:cNvPr id="326" name="Google Shape;326;p40"/>
          <p:cNvSpPr txBox="1"/>
          <p:nvPr>
            <p:ph idx="1" type="body"/>
          </p:nvPr>
        </p:nvSpPr>
        <p:spPr>
          <a:xfrm>
            <a:off x="1297500" y="1179200"/>
            <a:ext cx="70389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u="sng">
                <a:solidFill>
                  <a:schemeClr val="hlink"/>
                </a:solidFill>
                <a:latin typeface="Arial"/>
                <a:ea typeface="Arial"/>
                <a:cs typeface="Arial"/>
                <a:sym typeface="Arial"/>
                <a:hlinkClick r:id="rId3"/>
              </a:rPr>
              <a:t>http://www.peteletrica.uff.br/wp-content/uploads/2014/07/Apostila-de-introdução-ao-Arduino11.pdf</a:t>
            </a:r>
            <a:endParaRPr sz="1400">
              <a:solidFill>
                <a:srgbClr val="FFFFFF"/>
              </a:solidFill>
              <a:latin typeface="Arial"/>
              <a:ea typeface="Arial"/>
              <a:cs typeface="Arial"/>
              <a:sym typeface="Arial"/>
            </a:endParaRPr>
          </a:p>
          <a:p>
            <a:pPr indent="0" lvl="0" marL="0" rtl="0" algn="l">
              <a:spcBef>
                <a:spcPts val="1600"/>
              </a:spcBef>
              <a:spcAft>
                <a:spcPts val="0"/>
              </a:spcAft>
              <a:buNone/>
            </a:pPr>
            <a:r>
              <a:rPr lang="pt-BR" sz="1400" u="sng">
                <a:solidFill>
                  <a:schemeClr val="hlink"/>
                </a:solidFill>
                <a:latin typeface="Arial"/>
                <a:ea typeface="Arial"/>
                <a:cs typeface="Arial"/>
                <a:sym typeface="Arial"/>
                <a:hlinkClick r:id="rId4"/>
              </a:rPr>
              <a:t>https://www.filipeflop.com/blog/o-que-e-arduino/</a:t>
            </a:r>
            <a:endParaRPr sz="1400">
              <a:solidFill>
                <a:srgbClr val="FFFFFF"/>
              </a:solidFill>
              <a:latin typeface="Arial"/>
              <a:ea typeface="Arial"/>
              <a:cs typeface="Arial"/>
              <a:sym typeface="Arial"/>
            </a:endParaRPr>
          </a:p>
          <a:p>
            <a:pPr indent="0" lvl="0" marL="0" rtl="0" algn="l">
              <a:spcBef>
                <a:spcPts val="1600"/>
              </a:spcBef>
              <a:spcAft>
                <a:spcPts val="0"/>
              </a:spcAft>
              <a:buNone/>
            </a:pPr>
            <a:r>
              <a:rPr lang="pt-BR" sz="1400" u="sng">
                <a:solidFill>
                  <a:schemeClr val="hlink"/>
                </a:solidFill>
                <a:latin typeface="Arial"/>
                <a:ea typeface="Arial"/>
                <a:cs typeface="Arial"/>
                <a:sym typeface="Arial"/>
                <a:hlinkClick r:id="rId5"/>
              </a:rPr>
              <a:t>https://eletronicapratica.com/arduino/historia-do-arduino/</a:t>
            </a:r>
            <a:endParaRPr sz="1400">
              <a:solidFill>
                <a:srgbClr val="FFFFFF"/>
              </a:solidFill>
              <a:latin typeface="Arial"/>
              <a:ea typeface="Arial"/>
              <a:cs typeface="Arial"/>
              <a:sym typeface="Arial"/>
            </a:endParaRPr>
          </a:p>
          <a:p>
            <a:pPr indent="0" lvl="0" marL="0" rtl="0" algn="l">
              <a:spcBef>
                <a:spcPts val="1600"/>
              </a:spcBef>
              <a:spcAft>
                <a:spcPts val="0"/>
              </a:spcAft>
              <a:buNone/>
            </a:pPr>
            <a:r>
              <a:rPr lang="pt-BR" sz="1400" u="sng">
                <a:solidFill>
                  <a:schemeClr val="hlink"/>
                </a:solidFill>
                <a:latin typeface="Arial"/>
                <a:ea typeface="Arial"/>
                <a:cs typeface="Arial"/>
                <a:sym typeface="Arial"/>
                <a:hlinkClick r:id="rId6"/>
              </a:rPr>
              <a:t>https://eletronicaparaartistas.com.br/arduino-1-introducao/</a:t>
            </a:r>
            <a:endParaRPr sz="1400">
              <a:latin typeface="Arial"/>
              <a:ea typeface="Arial"/>
              <a:cs typeface="Arial"/>
              <a:sym typeface="Arial"/>
            </a:endParaRPr>
          </a:p>
          <a:p>
            <a:pPr indent="0" lvl="0" marL="0" rtl="0" algn="l">
              <a:spcBef>
                <a:spcPts val="1600"/>
              </a:spcBef>
              <a:spcAft>
                <a:spcPts val="0"/>
              </a:spcAft>
              <a:buNone/>
            </a:pPr>
            <a:r>
              <a:rPr lang="pt-BR" sz="1400">
                <a:latin typeface="Arial"/>
                <a:ea typeface="Arial"/>
                <a:cs typeface="Arial"/>
                <a:sym typeface="Arial"/>
              </a:rPr>
              <a:t>Fotos: </a:t>
            </a:r>
            <a:r>
              <a:rPr lang="pt-BR" sz="1400" u="sng">
                <a:solidFill>
                  <a:schemeClr val="hlink"/>
                </a:solidFill>
                <a:latin typeface="Arial"/>
                <a:ea typeface="Arial"/>
                <a:cs typeface="Arial"/>
                <a:sym typeface="Arial"/>
                <a:hlinkClick r:id="rId7"/>
              </a:rPr>
              <a:t>Google Imagens</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1600"/>
              </a:spcAft>
              <a:buClr>
                <a:srgbClr val="000000"/>
              </a:buClr>
              <a:buSzPts val="1100"/>
              <a:buFont typeface="Arial"/>
              <a:buNone/>
            </a:pPr>
            <a:r>
              <a:t/>
            </a:r>
            <a:endParaRPr sz="14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idx="4294967295" type="body"/>
          </p:nvPr>
        </p:nvSpPr>
        <p:spPr>
          <a:xfrm>
            <a:off x="175625" y="170350"/>
            <a:ext cx="4892700" cy="457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2000">
                <a:solidFill>
                  <a:srgbClr val="B7B7B7"/>
                </a:solidFill>
                <a:latin typeface="Arial"/>
                <a:ea typeface="Arial"/>
                <a:cs typeface="Arial"/>
                <a:sym typeface="Arial"/>
              </a:rPr>
              <a:t>O objetivo era elaborar um dispositivo que fosse ao mesmo tempo barato, funcional e fácil de programar, sendo dessa forma acessível a estudantes e projetistas amadores. Além disso, foi adotado o conceito de hardware livre, o que significa que qualquer um pode montar, modificar, melhorar e personalizar o Arduino, partindo do mesmo hardware básico. No mundo da computação e da eletrônica isso é chamado de </a:t>
            </a:r>
            <a:r>
              <a:rPr i="1" lang="pt-BR" sz="2000">
                <a:solidFill>
                  <a:srgbClr val="B7B7B7"/>
                </a:solidFill>
                <a:latin typeface="Arial"/>
                <a:ea typeface="Arial"/>
                <a:cs typeface="Arial"/>
                <a:sym typeface="Arial"/>
              </a:rPr>
              <a:t>open source</a:t>
            </a:r>
            <a:r>
              <a:rPr lang="pt-BR" sz="2000">
                <a:solidFill>
                  <a:srgbClr val="B7B7B7"/>
                </a:solidFill>
                <a:latin typeface="Arial"/>
                <a:ea typeface="Arial"/>
                <a:cs typeface="Arial"/>
                <a:sym typeface="Arial"/>
              </a:rPr>
              <a:t>. </a:t>
            </a:r>
            <a:endParaRPr sz="2000">
              <a:solidFill>
                <a:srgbClr val="B7B7B7"/>
              </a:solidFill>
              <a:latin typeface="Arial"/>
              <a:ea typeface="Arial"/>
              <a:cs typeface="Arial"/>
              <a:sym typeface="Arial"/>
            </a:endParaRPr>
          </a:p>
        </p:txBody>
      </p:sp>
      <p:pic>
        <p:nvPicPr>
          <p:cNvPr id="147" name="Google Shape;147;p15"/>
          <p:cNvPicPr preferRelativeResize="0"/>
          <p:nvPr/>
        </p:nvPicPr>
        <p:blipFill>
          <a:blip r:embed="rId3">
            <a:alphaModFix/>
          </a:blip>
          <a:stretch>
            <a:fillRect/>
          </a:stretch>
        </p:blipFill>
        <p:spPr>
          <a:xfrm>
            <a:off x="5184551" y="1680475"/>
            <a:ext cx="3733649" cy="27124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322050" y="230900"/>
            <a:ext cx="3742500" cy="7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3600">
                <a:solidFill>
                  <a:srgbClr val="4A86E8"/>
                </a:solidFill>
              </a:rPr>
              <a:t>Como surgiu?</a:t>
            </a:r>
            <a:endParaRPr b="1" sz="3600">
              <a:solidFill>
                <a:srgbClr val="4A86E8"/>
              </a:solidFill>
            </a:endParaRPr>
          </a:p>
        </p:txBody>
      </p:sp>
      <p:sp>
        <p:nvSpPr>
          <p:cNvPr id="153" name="Google Shape;153;p16"/>
          <p:cNvSpPr txBox="1"/>
          <p:nvPr>
            <p:ph idx="1" type="body"/>
          </p:nvPr>
        </p:nvSpPr>
        <p:spPr>
          <a:xfrm>
            <a:off x="322050" y="965900"/>
            <a:ext cx="5461200" cy="388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700">
                <a:solidFill>
                  <a:srgbClr val="B7B7B7"/>
                </a:solidFill>
                <a:latin typeface="Arial"/>
                <a:ea typeface="Arial"/>
                <a:cs typeface="Arial"/>
                <a:sym typeface="Arial"/>
              </a:rPr>
              <a:t>O </a:t>
            </a:r>
            <a:r>
              <a:rPr b="1" lang="pt-BR" sz="1700">
                <a:solidFill>
                  <a:srgbClr val="B7B7B7"/>
                </a:solidFill>
                <a:latin typeface="Arial"/>
                <a:ea typeface="Arial"/>
                <a:cs typeface="Arial"/>
                <a:sym typeface="Arial"/>
              </a:rPr>
              <a:t>Arduino</a:t>
            </a:r>
            <a:r>
              <a:rPr lang="pt-BR" sz="1700">
                <a:solidFill>
                  <a:srgbClr val="B7B7B7"/>
                </a:solidFill>
                <a:latin typeface="Arial"/>
                <a:ea typeface="Arial"/>
                <a:cs typeface="Arial"/>
                <a:sym typeface="Arial"/>
              </a:rPr>
              <a:t> foi criado em 2005 por um grupo de 5 pesquisadores : </a:t>
            </a:r>
            <a:r>
              <a:rPr b="1" lang="pt-BR" sz="1700">
                <a:solidFill>
                  <a:srgbClr val="B7B7B7"/>
                </a:solidFill>
                <a:latin typeface="Arial"/>
                <a:ea typeface="Arial"/>
                <a:cs typeface="Arial"/>
                <a:sym typeface="Arial"/>
              </a:rPr>
              <a:t>Massimo Banzi, David Cuartielles, Tom Igoe, Gianluca Martino e David Mellis, </a:t>
            </a:r>
            <a:r>
              <a:rPr lang="pt-BR" sz="1700">
                <a:solidFill>
                  <a:srgbClr val="B7B7B7"/>
                </a:solidFill>
                <a:latin typeface="Arial"/>
                <a:ea typeface="Arial"/>
                <a:cs typeface="Arial"/>
                <a:sym typeface="Arial"/>
              </a:rPr>
              <a:t>mas esta história começa por volta de 2002 no </a:t>
            </a:r>
            <a:r>
              <a:rPr i="1" lang="pt-BR" sz="1700">
                <a:solidFill>
                  <a:srgbClr val="B7B7B7"/>
                </a:solidFill>
                <a:latin typeface="Arial"/>
                <a:ea typeface="Arial"/>
                <a:cs typeface="Arial"/>
                <a:sym typeface="Arial"/>
              </a:rPr>
              <a:t>Interaction Design Institute Ivrea (IDII) –</a:t>
            </a:r>
            <a:r>
              <a:rPr lang="pt-BR" sz="1700">
                <a:solidFill>
                  <a:srgbClr val="B7B7B7"/>
                </a:solidFill>
                <a:latin typeface="Arial"/>
                <a:ea typeface="Arial"/>
                <a:cs typeface="Arial"/>
                <a:sym typeface="Arial"/>
              </a:rPr>
              <a:t> uma antiga escola de design italiana. O professor da disciplina de design de interação, Massimo Banzi, estava com um problema. Ele precisava encontrar uma maneira fácil e barata para que os seus alunos, na maioria designers e artistas, pudessem criar dispositivos eletrônicos que reagissem fisicamente conforme fossem estimulados. O que ele e seus colegas criaram revolucionaram o universo </a:t>
            </a:r>
            <a:r>
              <a:rPr i="1" lang="pt-BR" sz="1700">
                <a:solidFill>
                  <a:srgbClr val="B7B7B7"/>
                </a:solidFill>
                <a:latin typeface="Arial"/>
                <a:ea typeface="Arial"/>
                <a:cs typeface="Arial"/>
                <a:sym typeface="Arial"/>
              </a:rPr>
              <a:t>maker</a:t>
            </a:r>
            <a:r>
              <a:rPr lang="pt-BR" sz="1700">
                <a:solidFill>
                  <a:srgbClr val="B7B7B7"/>
                </a:solidFill>
                <a:latin typeface="Arial"/>
                <a:ea typeface="Arial"/>
                <a:cs typeface="Arial"/>
                <a:sym typeface="Arial"/>
              </a:rPr>
              <a:t>.</a:t>
            </a:r>
            <a:endParaRPr sz="1700">
              <a:solidFill>
                <a:srgbClr val="B7B7B7"/>
              </a:solidFill>
              <a:latin typeface="Arial"/>
              <a:ea typeface="Arial"/>
              <a:cs typeface="Arial"/>
              <a:sym typeface="Arial"/>
            </a:endParaRPr>
          </a:p>
        </p:txBody>
      </p:sp>
      <p:sp>
        <p:nvSpPr>
          <p:cNvPr id="154" name="Google Shape;154;p16"/>
          <p:cNvSpPr txBox="1"/>
          <p:nvPr/>
        </p:nvSpPr>
        <p:spPr>
          <a:xfrm>
            <a:off x="2446300" y="4674050"/>
            <a:ext cx="58335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descr="http://www.ted.com Massimo Banzi helped invent the Arduino, a tiny, easy-to-use open-source microcontroller that's inspired thousands of people around the world to make the coolest things they can imagine -- from toys to satellite gear. Because, as he says, &quot;You don't need anyone's permission to make something great.&quot;&#10;&#10;TEDTalks is a daily video podcast of the best talks and performances from the TED Conference, where the world's leading thinkers and doers give the talk of their lives in 18 minutes. Featured speakers have included Al Gore on climate change, Philippe Starck on design, Jill Bolte Taylor on observing her own stroke, Nicholas Negroponte on One Laptop per Child, Jane Goodall on chimpanzees, Bill Gates on malaria and mosquitoes, Pattie Maes on the &quot;Sixth Sense&quot; wearable tech, and &quot;Lost&quot; producer JJ Abrams on the allure of mystery. TED stands for Technology, Entertainment, Design, and TEDTalks cover these topics as well as science, business, development and the arts. Closed captions and translated subtitles in a variety of languages are now available on TED.com, at http://www.ted.com/translate&#10;&#10;If you have questions or comments about this or other TED videos, please go to http://support.ted.com" id="159" name="Google Shape;159;p17" title="How Arduino is open-sourcing imagination | Massimo Banzi">
            <a:hlinkClick r:id="rId3"/>
          </p:cNvPr>
          <p:cNvPicPr preferRelativeResize="0"/>
          <p:nvPr/>
        </p:nvPicPr>
        <p:blipFill>
          <a:blip r:embed="rId4">
            <a:alphaModFix/>
          </a:blip>
          <a:stretch>
            <a:fillRect/>
          </a:stretch>
        </p:blipFill>
        <p:spPr>
          <a:xfrm>
            <a:off x="1543050" y="822675"/>
            <a:ext cx="7210200" cy="3764075"/>
          </a:xfrm>
          <a:prstGeom prst="rect">
            <a:avLst/>
          </a:prstGeom>
          <a:noFill/>
          <a:ln>
            <a:noFill/>
          </a:ln>
        </p:spPr>
      </p:pic>
      <p:sp>
        <p:nvSpPr>
          <p:cNvPr id="160" name="Google Shape;160;p17"/>
          <p:cNvSpPr txBox="1"/>
          <p:nvPr/>
        </p:nvSpPr>
        <p:spPr>
          <a:xfrm>
            <a:off x="815425" y="157800"/>
            <a:ext cx="8016300" cy="4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B7B7B7"/>
                </a:solidFill>
              </a:rPr>
              <a:t>O vídeo abaixo mostra </a:t>
            </a:r>
            <a:r>
              <a:rPr b="1" lang="pt-BR">
                <a:solidFill>
                  <a:srgbClr val="B7B7B7"/>
                </a:solidFill>
              </a:rPr>
              <a:t>Massimo Banzi</a:t>
            </a:r>
            <a:r>
              <a:rPr lang="pt-BR">
                <a:solidFill>
                  <a:srgbClr val="B7B7B7"/>
                </a:solidFill>
              </a:rPr>
              <a:t>, um dos criadores do Arduino, falando um pouco sobre o processo de criação e desenvolvimento, e apresentando alguns projetos que utilizam a plataforma:</a:t>
            </a:r>
            <a:endParaRPr>
              <a:solidFill>
                <a:srgbClr val="B7B7B7"/>
              </a:solidFill>
            </a:endParaRPr>
          </a:p>
        </p:txBody>
      </p:sp>
      <p:sp>
        <p:nvSpPr>
          <p:cNvPr id="161" name="Google Shape;161;p17"/>
          <p:cNvSpPr txBox="1"/>
          <p:nvPr/>
        </p:nvSpPr>
        <p:spPr>
          <a:xfrm>
            <a:off x="2049450" y="4762325"/>
            <a:ext cx="69957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B7B7B7"/>
                </a:solidFill>
              </a:rPr>
              <a:t>Para mais detalhes, acesse: https://eletronicapratica.com/arduino/historia-do-arduino/</a:t>
            </a:r>
            <a:endParaRPr>
              <a:solidFill>
                <a:srgbClr val="B7B7B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953450" y="331050"/>
            <a:ext cx="7991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3600">
                <a:solidFill>
                  <a:srgbClr val="4A86E8"/>
                </a:solidFill>
              </a:rPr>
              <a:t>O que posso fazer com Arduino?</a:t>
            </a:r>
            <a:endParaRPr b="1" sz="3600">
              <a:solidFill>
                <a:srgbClr val="4A86E8"/>
              </a:solidFill>
            </a:endParaRPr>
          </a:p>
        </p:txBody>
      </p:sp>
      <p:sp>
        <p:nvSpPr>
          <p:cNvPr id="167" name="Google Shape;167;p18"/>
          <p:cNvSpPr txBox="1"/>
          <p:nvPr>
            <p:ph idx="1" type="body"/>
          </p:nvPr>
        </p:nvSpPr>
        <p:spPr>
          <a:xfrm>
            <a:off x="318400" y="1449950"/>
            <a:ext cx="8047800" cy="3054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pt-BR" sz="2000">
                <a:solidFill>
                  <a:srgbClr val="B7B7B7"/>
                </a:solidFill>
                <a:latin typeface="Arial"/>
                <a:ea typeface="Arial"/>
                <a:cs typeface="Arial"/>
                <a:sym typeface="Arial"/>
              </a:rPr>
              <a:t>Arduinos são usados em inúmeros projetos, dos mais simples aos mais complexos. Luzes que piscam ao ritmo da música, alarmes que disparam quando percebem movimento, robôs que interagem com o ambiente e controlam máquinas pela Internet, roupas, óculos e bolsas multimídia, instalações visuais, sensoriais, cinéticas e sonoras, sistemas de automação residencial, sistemas de irrigação, sistemas de realidade virtual, próteses controladas por voz, jogos, drones, controladores MIDI, impressoras 3D são alguns exemplos de projetos já criados com Arduino.</a:t>
            </a:r>
            <a:endParaRPr sz="2000">
              <a:solidFill>
                <a:srgbClr val="B7B7B7"/>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19"/>
          <p:cNvPicPr preferRelativeResize="0"/>
          <p:nvPr/>
        </p:nvPicPr>
        <p:blipFill>
          <a:blip r:embed="rId3">
            <a:alphaModFix/>
          </a:blip>
          <a:stretch>
            <a:fillRect/>
          </a:stretch>
        </p:blipFill>
        <p:spPr>
          <a:xfrm>
            <a:off x="152400" y="195375"/>
            <a:ext cx="8839200" cy="4752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0"/>
          <p:cNvPicPr preferRelativeResize="0"/>
          <p:nvPr/>
        </p:nvPicPr>
        <p:blipFill>
          <a:blip r:embed="rId3">
            <a:alphaModFix/>
          </a:blip>
          <a:stretch>
            <a:fillRect/>
          </a:stretch>
        </p:blipFill>
        <p:spPr>
          <a:xfrm>
            <a:off x="4287150" y="1204508"/>
            <a:ext cx="4601775" cy="3057792"/>
          </a:xfrm>
          <a:prstGeom prst="rect">
            <a:avLst/>
          </a:prstGeom>
          <a:noFill/>
          <a:ln>
            <a:noFill/>
          </a:ln>
        </p:spPr>
      </p:pic>
      <p:pic>
        <p:nvPicPr>
          <p:cNvPr id="178" name="Google Shape;178;p20"/>
          <p:cNvPicPr preferRelativeResize="0"/>
          <p:nvPr/>
        </p:nvPicPr>
        <p:blipFill>
          <a:blip r:embed="rId4">
            <a:alphaModFix/>
          </a:blip>
          <a:stretch>
            <a:fillRect/>
          </a:stretch>
        </p:blipFill>
        <p:spPr>
          <a:xfrm>
            <a:off x="152400" y="87025"/>
            <a:ext cx="3924301" cy="2207419"/>
          </a:xfrm>
          <a:prstGeom prst="rect">
            <a:avLst/>
          </a:prstGeom>
          <a:noFill/>
          <a:ln>
            <a:noFill/>
          </a:ln>
        </p:spPr>
      </p:pic>
      <p:pic>
        <p:nvPicPr>
          <p:cNvPr id="179" name="Google Shape;179;p20"/>
          <p:cNvPicPr preferRelativeResize="0"/>
          <p:nvPr/>
        </p:nvPicPr>
        <p:blipFill>
          <a:blip r:embed="rId5">
            <a:alphaModFix/>
          </a:blip>
          <a:stretch>
            <a:fillRect/>
          </a:stretch>
        </p:blipFill>
        <p:spPr>
          <a:xfrm>
            <a:off x="152400" y="2359025"/>
            <a:ext cx="3924299" cy="2608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3600">
                <a:solidFill>
                  <a:srgbClr val="4A86E8"/>
                </a:solidFill>
              </a:rPr>
              <a:t>Tipos de Arduino</a:t>
            </a:r>
            <a:endParaRPr b="1" sz="3600">
              <a:solidFill>
                <a:srgbClr val="4A86E8"/>
              </a:solidFill>
            </a:endParaRPr>
          </a:p>
        </p:txBody>
      </p:sp>
      <p:sp>
        <p:nvSpPr>
          <p:cNvPr id="185" name="Google Shape;185;p21"/>
          <p:cNvSpPr txBox="1"/>
          <p:nvPr>
            <p:ph idx="1" type="body"/>
          </p:nvPr>
        </p:nvSpPr>
        <p:spPr>
          <a:xfrm>
            <a:off x="1104000" y="1613000"/>
            <a:ext cx="7232400" cy="30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pt-BR" sz="2000">
                <a:solidFill>
                  <a:srgbClr val="B7B7B7"/>
                </a:solidFill>
                <a:latin typeface="Arial"/>
                <a:ea typeface="Arial"/>
                <a:cs typeface="Arial"/>
                <a:sym typeface="Arial"/>
              </a:rPr>
              <a:t>Existem dezenas de diferentes tipos de placas que podem ser chamadas de “Arduino”. O </a:t>
            </a:r>
            <a:r>
              <a:rPr b="1" lang="pt-BR" sz="2000">
                <a:solidFill>
                  <a:srgbClr val="B7B7B7"/>
                </a:solidFill>
                <a:latin typeface="Arial"/>
                <a:ea typeface="Arial"/>
                <a:cs typeface="Arial"/>
                <a:sym typeface="Arial"/>
              </a:rPr>
              <a:t>Arduino Uno</a:t>
            </a:r>
            <a:r>
              <a:rPr lang="pt-BR" sz="2000">
                <a:solidFill>
                  <a:srgbClr val="B7B7B7"/>
                </a:solidFill>
                <a:latin typeface="Arial"/>
                <a:ea typeface="Arial"/>
                <a:cs typeface="Arial"/>
                <a:sym typeface="Arial"/>
              </a:rPr>
              <a:t> é um dos mais populares, e ideal para fazer protótipos, experimentar e programar. O </a:t>
            </a:r>
            <a:r>
              <a:rPr b="1" lang="pt-BR" sz="2000">
                <a:solidFill>
                  <a:srgbClr val="B7B7B7"/>
                </a:solidFill>
                <a:latin typeface="Arial"/>
                <a:ea typeface="Arial"/>
                <a:cs typeface="Arial"/>
                <a:sym typeface="Arial"/>
              </a:rPr>
              <a:t>Arduino Mega</a:t>
            </a:r>
            <a:r>
              <a:rPr lang="pt-BR" sz="2000">
                <a:solidFill>
                  <a:srgbClr val="B7B7B7"/>
                </a:solidFill>
                <a:latin typeface="Arial"/>
                <a:ea typeface="Arial"/>
                <a:cs typeface="Arial"/>
                <a:sym typeface="Arial"/>
              </a:rPr>
              <a:t> possui mais pinos, maior capacidade de processamento e memória e é indicado para projetos maiores (ex: impressoras 3D). Existem várias placas minúsculas como o </a:t>
            </a:r>
            <a:r>
              <a:rPr b="1" lang="pt-BR" sz="2000">
                <a:solidFill>
                  <a:srgbClr val="B7B7B7"/>
                </a:solidFill>
                <a:latin typeface="Arial"/>
                <a:ea typeface="Arial"/>
                <a:cs typeface="Arial"/>
                <a:sym typeface="Arial"/>
              </a:rPr>
              <a:t>Arduino Pro Mini</a:t>
            </a:r>
            <a:r>
              <a:rPr lang="pt-BR" sz="2000">
                <a:solidFill>
                  <a:srgbClr val="B7B7B7"/>
                </a:solidFill>
                <a:latin typeface="Arial"/>
                <a:ea typeface="Arial"/>
                <a:cs typeface="Arial"/>
                <a:sym typeface="Arial"/>
              </a:rPr>
              <a:t>, o </a:t>
            </a:r>
            <a:r>
              <a:rPr b="1" lang="pt-BR" sz="2000">
                <a:solidFill>
                  <a:srgbClr val="B7B7B7"/>
                </a:solidFill>
                <a:latin typeface="Arial"/>
                <a:ea typeface="Arial"/>
                <a:cs typeface="Arial"/>
                <a:sym typeface="Arial"/>
              </a:rPr>
              <a:t>DigiSpark ATTiny</a:t>
            </a:r>
            <a:r>
              <a:rPr lang="pt-BR" sz="2000">
                <a:solidFill>
                  <a:srgbClr val="B7B7B7"/>
                </a:solidFill>
                <a:latin typeface="Arial"/>
                <a:ea typeface="Arial"/>
                <a:cs typeface="Arial"/>
                <a:sym typeface="Arial"/>
              </a:rPr>
              <a:t>, ou o </a:t>
            </a:r>
            <a:r>
              <a:rPr b="1" lang="pt-BR" sz="2000">
                <a:solidFill>
                  <a:srgbClr val="B7B7B7"/>
                </a:solidFill>
                <a:latin typeface="Arial"/>
                <a:ea typeface="Arial"/>
                <a:cs typeface="Arial"/>
                <a:sym typeface="Arial"/>
              </a:rPr>
              <a:t>Arduino Nano</a:t>
            </a:r>
            <a:r>
              <a:rPr lang="pt-BR" sz="2000">
                <a:solidFill>
                  <a:srgbClr val="B7B7B7"/>
                </a:solidFill>
                <a:latin typeface="Arial"/>
                <a:ea typeface="Arial"/>
                <a:cs typeface="Arial"/>
                <a:sym typeface="Arial"/>
              </a:rPr>
              <a:t> (incluído no kit).</a:t>
            </a:r>
            <a:endParaRPr sz="2000">
              <a:solidFill>
                <a:srgbClr val="B7B7B7"/>
              </a:solidFill>
              <a:latin typeface="Arial"/>
              <a:ea typeface="Arial"/>
              <a:cs typeface="Arial"/>
              <a:sym typeface="Arial"/>
            </a:endParaRPr>
          </a:p>
          <a:p>
            <a:pPr indent="0" lvl="0" marL="0" rtl="0" algn="l">
              <a:spcBef>
                <a:spcPts val="3600"/>
              </a:spcBef>
              <a:spcAft>
                <a:spcPts val="1600"/>
              </a:spcAft>
              <a:buNone/>
            </a:pPr>
            <a:r>
              <a:t/>
            </a:r>
            <a:endParaRPr sz="2000">
              <a:solidFill>
                <a:srgbClr val="B7B7B7"/>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